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53"/>
  </p:notesMasterIdLst>
  <p:sldIdLst>
    <p:sldId id="258" r:id="rId2"/>
    <p:sldId id="373" r:id="rId3"/>
    <p:sldId id="329" r:id="rId4"/>
    <p:sldId id="270" r:id="rId5"/>
    <p:sldId id="273" r:id="rId6"/>
    <p:sldId id="285" r:id="rId7"/>
    <p:sldId id="288" r:id="rId8"/>
    <p:sldId id="289" r:id="rId9"/>
    <p:sldId id="290" r:id="rId10"/>
    <p:sldId id="331" r:id="rId11"/>
    <p:sldId id="294" r:id="rId12"/>
    <p:sldId id="261" r:id="rId13"/>
    <p:sldId id="262" r:id="rId14"/>
    <p:sldId id="264" r:id="rId15"/>
    <p:sldId id="263" r:id="rId16"/>
    <p:sldId id="324" r:id="rId17"/>
    <p:sldId id="325" r:id="rId18"/>
    <p:sldId id="326" r:id="rId19"/>
    <p:sldId id="327" r:id="rId20"/>
    <p:sldId id="328" r:id="rId21"/>
    <p:sldId id="421" r:id="rId22"/>
    <p:sldId id="422" r:id="rId23"/>
    <p:sldId id="374" r:id="rId24"/>
    <p:sldId id="370" r:id="rId25"/>
    <p:sldId id="265" r:id="rId26"/>
    <p:sldId id="266" r:id="rId27"/>
    <p:sldId id="371" r:id="rId28"/>
    <p:sldId id="267" r:id="rId29"/>
    <p:sldId id="375" r:id="rId30"/>
    <p:sldId id="268" r:id="rId31"/>
    <p:sldId id="269" r:id="rId32"/>
    <p:sldId id="310" r:id="rId33"/>
    <p:sldId id="311" r:id="rId34"/>
    <p:sldId id="313" r:id="rId35"/>
    <p:sldId id="299" r:id="rId36"/>
    <p:sldId id="300" r:id="rId37"/>
    <p:sldId id="301" r:id="rId38"/>
    <p:sldId id="302" r:id="rId39"/>
    <p:sldId id="303" r:id="rId40"/>
    <p:sldId id="314" r:id="rId41"/>
    <p:sldId id="315" r:id="rId42"/>
    <p:sldId id="316" r:id="rId43"/>
    <p:sldId id="317" r:id="rId44"/>
    <p:sldId id="318" r:id="rId45"/>
    <p:sldId id="372" r:id="rId46"/>
    <p:sldId id="332" r:id="rId47"/>
    <p:sldId id="333" r:id="rId48"/>
    <p:sldId id="334" r:id="rId49"/>
    <p:sldId id="336" r:id="rId50"/>
    <p:sldId id="376" r:id="rId51"/>
    <p:sldId id="259" r:id="rId5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66CC"/>
    <a:srgbClr val="0000FF"/>
    <a:srgbClr val="0033CC"/>
    <a:srgbClr val="3366FF"/>
    <a:srgbClr val="FF33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02515C-09A3-43FB-9300-81BA969B11FF}" type="datetime1">
              <a:rPr lang="en-US"/>
              <a:pPr/>
              <a:t>8/12/2015</a:t>
            </a:fld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/>
              <a:t>Unit 5 Do you want to watch a game show?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423B162-4DE9-4C46-A18B-E5ECF039D5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33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09850"/>
            <a:ext cx="7772400" cy="1179513"/>
          </a:xfrm>
        </p:spPr>
        <p:txBody>
          <a:bodyPr/>
          <a:lstStyle>
            <a:lvl1pPr algn="ctr">
              <a:defRPr sz="40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911225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62FDF405-AD65-4150-9F99-1FE27AB194E7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463B306-BF87-4B32-8F67-235E716FE4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54476F-AF25-4D2F-8836-6CFF3A364376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7F121-7F33-4ED6-9F4D-A503FA7DF47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002413"/>
      </p:ext>
    </p:extLst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FF3922-B5B7-44CF-A22A-9BE493D2FFDB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89AEE-2459-4A50-BC70-0370ED72CAC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996148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2C4EB6-36F8-497A-BC30-5BE1202A8759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194B9-F25A-4F14-AEC2-51C457F44BD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1712287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0952B4-39C9-4DF6-B8DA-08CF25CC0267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51EE5-99AA-4F0B-8566-D8141B6E3D9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0311176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3A6E4D-9FFE-49F3-893A-1F0CD4811916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BD43F-9CD2-4A47-9A87-E0B37BCF51A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230919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7A4798-4112-4811-ADC5-4A7C34AB39CC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C5CED-4AC9-4230-BE16-975655F4665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8626461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91D75-499F-4D45-8FD3-168D00448331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19F65-DBE5-4110-930F-50D450A30C0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2154794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4E079F-0D6C-4D57-90CD-8629B4159DC5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F0C516-6097-48EA-8703-AFEFB38E43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4357407"/>
      </p:ext>
    </p:extLst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F802A0-DC26-43D1-9684-CF7D610977B1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33A04-25AD-4954-8CA6-7D8A6F2C783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881808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100A08-B15D-4E0D-A713-FEFE5E10AF28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8E0C9-FBEB-493F-AFB9-785671600E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4745566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8A86B27F-CE47-48F1-88ED-B2CA18A5C50C}" type="datetime1">
              <a:rPr lang="zh-CN" altLang="en-US"/>
              <a:pPr/>
              <a:t>2015/8/12 Wednesday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A277962D-046C-4DC2-85F3-9E677D933F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 spd="med">
    <p:fade thruBlk="1"/>
  </p:transition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20843;&#24180;&#32423;\Unit5\Section%20A\Unit5%20Section%20A%201b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ports.sina.com.cn/g/2009-09-24/02154602288.shtml" TargetMode="External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0843;&#24180;&#32423;\Unit5\Section%20A\Unit5%20Section%20A%202a.mp3" TargetMode="Externa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0843;&#24180;&#32423;\Unit5\Section%20A\Unit5%20Section%20A%202b.mp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0843;&#24180;&#32423;\Unit5\Section%20A\Unit5%20Section%20A%202a.mp3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0843;&#24180;&#32423;\Unit5\Section%20A\Unit5%20Section%20A%202d.mp3" TargetMode="Externa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ports.sina.com.cn/g/2009-09-24/02154602288.s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duotone>
              <a:srgbClr val="FFFFFF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304800"/>
            <a:ext cx="81026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>
                <a:solidFill>
                  <a:srgbClr val="0000CC"/>
                </a:solidFill>
              </a:rPr>
              <a:t>Unit 5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6000" b="1">
                <a:solidFill>
                  <a:srgbClr val="0000CC"/>
                </a:solidFill>
              </a:rPr>
              <a:t>Do you want to watch a game show?</a:t>
            </a:r>
          </a:p>
        </p:txBody>
      </p:sp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3200400" y="4267200"/>
            <a:ext cx="3352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Section A </a:t>
            </a:r>
            <a:endParaRPr lang="zh-CN" altLang="en-US" sz="6000" b="1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048000" y="5181600"/>
            <a:ext cx="32702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talent</a:t>
            </a:r>
            <a:r>
              <a:rPr lang="en-US" sz="5000">
                <a:latin typeface="Times New Roman" pitchFamily="18" charset="0"/>
              </a:rPr>
              <a:t> </a:t>
            </a:r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show</a:t>
            </a:r>
          </a:p>
        </p:txBody>
      </p:sp>
      <p:pic>
        <p:nvPicPr>
          <p:cNvPr id="13316" name="Picture 4" descr="getCA1GST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3962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getCACJ40Q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52600"/>
            <a:ext cx="4419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43000" y="1295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85800" y="1371600"/>
            <a:ext cx="3671888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中央电视台新闻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晚间新闻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世界报道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天气预报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体育新闻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实话实说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连续剧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人与自然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情景喜剧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029200" y="1371600"/>
            <a:ext cx="3527425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CCTV News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Evening News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World’s Report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Weather Report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Sports News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Tell it like it is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Soap Opera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Man and Nature</a:t>
            </a:r>
          </a:p>
          <a:p>
            <a:pPr eaLnBrk="1" hangingPunct="1">
              <a:spcBef>
                <a:spcPct val="4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Sitcom</a:t>
            </a:r>
          </a:p>
        </p:txBody>
      </p:sp>
      <p:sp>
        <p:nvSpPr>
          <p:cNvPr id="14341" name="WordArt 6"/>
          <p:cNvSpPr>
            <a:spLocks noChangeArrowheads="1" noChangeShapeType="1" noTextEdit="1"/>
          </p:cNvSpPr>
          <p:nvPr/>
        </p:nvSpPr>
        <p:spPr bwMode="auto">
          <a:xfrm>
            <a:off x="2438400" y="0"/>
            <a:ext cx="4495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Do you know?</a:t>
            </a:r>
            <a:endParaRPr lang="zh-CN" altLang="en-US" sz="4800" b="1" i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28600" y="381000"/>
            <a:ext cx="8297863" cy="667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1a Match the TV shows with the pictures [a-g].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talk show____                               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soap opera____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sports show____                           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4. sitcom   _______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game show_____                            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talent show_____</a:t>
            </a:r>
          </a:p>
          <a:p>
            <a:pPr eaLnBrk="1" hangingPunct="1">
              <a:lnSpc>
                <a:spcPct val="15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news  ________</a:t>
            </a:r>
          </a:p>
          <a:p>
            <a:pPr eaLnBrk="1" hangingPunct="1">
              <a:lnSpc>
                <a:spcPct val="150000"/>
              </a:lnSpc>
            </a:pPr>
            <a:endParaRPr lang="en-US" sz="32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4" descr="A-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066800"/>
            <a:ext cx="52578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2895600" y="48768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2209800" y="5715000"/>
            <a:ext cx="319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2362200" y="3429000"/>
            <a:ext cx="365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2819400" y="2743200"/>
            <a:ext cx="409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2590800" y="1295400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15369" name="Text Box 11"/>
          <p:cNvSpPr txBox="1">
            <a:spLocks noChangeArrowheads="1"/>
          </p:cNvSpPr>
          <p:nvPr/>
        </p:nvSpPr>
        <p:spPr bwMode="auto">
          <a:xfrm>
            <a:off x="2743200" y="2057400"/>
            <a:ext cx="409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743200" y="42672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  <p:bldP spid="15366" grpId="0" autoUpdateAnimBg="0"/>
      <p:bldP spid="15367" grpId="0" autoUpdateAnimBg="0"/>
      <p:bldP spid="15368" grpId="0" autoUpdateAnimBg="0"/>
      <p:bldP spid="15369" grpId="0" autoUpdateAnimBg="0"/>
      <p:bldP spid="1537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90488" y="304800"/>
            <a:ext cx="90535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25000"/>
              </a:lnSpc>
              <a:tabLst>
                <a:tab pos="495300" algn="l"/>
                <a:tab pos="5273675" algn="r"/>
              </a:tabLst>
            </a:pPr>
            <a:r>
              <a:rPr lang="en-US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1b Listen and number the shows [1-4] in </a:t>
            </a:r>
          </a:p>
          <a:p>
            <a:pPr>
              <a:lnSpc>
                <a:spcPct val="125000"/>
              </a:lnSpc>
              <a:tabLst>
                <a:tab pos="495300" algn="l"/>
                <a:tab pos="5273675" algn="r"/>
              </a:tabLst>
            </a:pPr>
            <a:r>
              <a:rPr lang="en-US" sz="4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the order you hear them.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457200" y="2514600"/>
            <a:ext cx="9050338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____talent show           ____talk show       </a:t>
            </a:r>
          </a:p>
          <a:p>
            <a:pPr>
              <a:lnSpc>
                <a:spcPct val="150000"/>
              </a:lnSpc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____soccer game          ____ news</a:t>
            </a:r>
          </a:p>
          <a:p>
            <a:pPr eaLnBrk="1" hangingPunct="1">
              <a:lnSpc>
                <a:spcPct val="150000"/>
              </a:lnSpc>
            </a:pPr>
            <a:endParaRPr lang="en-US" sz="4000" b="1">
              <a:latin typeface="Times New Roman" pitchFamily="18" charset="0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5791200" y="2743200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5791200" y="3581400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838200" y="3657600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914400" y="2819400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8" name="Unit5 Section A 1b.mp3" descr="Unit5 Section A 1b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716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7154" fill="hold"/>
                                        <p:tgtEl>
                                          <p:spTgt spid="163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8"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0" grpId="0" autoUpdateAnimBg="0"/>
      <p:bldP spid="1639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219200" y="1676400"/>
            <a:ext cx="725805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love 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like 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don’t mind  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don’t like 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can’t stand</a:t>
            </a:r>
          </a:p>
        </p:txBody>
      </p:sp>
      <p:pic>
        <p:nvPicPr>
          <p:cNvPr id="17411" name="Picture 3" descr="p03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752600"/>
            <a:ext cx="571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p03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2600"/>
            <a:ext cx="609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p03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514600"/>
            <a:ext cx="571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495800" y="3276600"/>
            <a:ext cx="347027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</a:rPr>
              <a:t>不介意</a:t>
            </a:r>
            <a:r>
              <a:rPr lang="en-US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不反对</a:t>
            </a:r>
            <a:r>
              <a:rPr lang="en-US" sz="3600" b="1">
                <a:latin typeface="Times New Roman" pitchFamily="18" charset="0"/>
              </a:rPr>
              <a:t>)</a:t>
            </a:r>
          </a:p>
          <a:p>
            <a:pPr eaLnBrk="1" hangingPunct="1"/>
            <a:endParaRPr 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257800" y="4953000"/>
            <a:ext cx="23241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</a:rPr>
              <a:t>无法忍受</a:t>
            </a:r>
            <a:r>
              <a:rPr lang="en-US" sz="3600" b="1">
                <a:latin typeface="Times New Roman" pitchFamily="18" charset="0"/>
              </a:rPr>
              <a:t>)</a:t>
            </a:r>
          </a:p>
          <a:p>
            <a:pPr eaLnBrk="1" hangingPunct="1"/>
            <a:endParaRPr lang="en-US"/>
          </a:p>
        </p:txBody>
      </p: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3810000" y="3352800"/>
            <a:ext cx="504825" cy="508000"/>
            <a:chOff x="0" y="0"/>
            <a:chExt cx="1180" cy="771"/>
          </a:xfrm>
        </p:grpSpPr>
        <p:sp>
          <p:nvSpPr>
            <p:cNvPr id="17417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180" cy="771"/>
            </a:xfrm>
            <a:prstGeom prst="smileyFace">
              <a:avLst>
                <a:gd name="adj" fmla="val -194"/>
              </a:avLst>
            </a:prstGeom>
            <a:gradFill rotWithShape="0">
              <a:gsLst>
                <a:gs pos="0">
                  <a:srgbClr val="767600"/>
                </a:gs>
                <a:gs pos="5000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8" name="Oval 10"/>
            <p:cNvSpPr>
              <a:spLocks noChangeArrowheads="1"/>
            </p:cNvSpPr>
            <p:nvPr/>
          </p:nvSpPr>
          <p:spPr bwMode="auto">
            <a:xfrm>
              <a:off x="317" y="226"/>
              <a:ext cx="142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726" y="226"/>
              <a:ext cx="141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0" name="Group 12"/>
          <p:cNvGrpSpPr>
            <a:grpSpLocks/>
          </p:cNvGrpSpPr>
          <p:nvPr/>
        </p:nvGrpSpPr>
        <p:grpSpPr bwMode="auto">
          <a:xfrm>
            <a:off x="3810000" y="4267200"/>
            <a:ext cx="503238" cy="506413"/>
            <a:chOff x="0" y="0"/>
            <a:chExt cx="769" cy="816"/>
          </a:xfrm>
        </p:grpSpPr>
        <p:sp>
          <p:nvSpPr>
            <p:cNvPr id="17421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769" cy="816"/>
            </a:xfrm>
            <a:prstGeom prst="smileyFace">
              <a:avLst>
                <a:gd name="adj" fmla="val -4653"/>
              </a:avLst>
            </a:prstGeom>
            <a:gradFill rotWithShape="0">
              <a:gsLst>
                <a:gs pos="0">
                  <a:srgbClr val="767600"/>
                </a:gs>
                <a:gs pos="5000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192" y="240"/>
              <a:ext cx="96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3" name="Oval 15"/>
            <p:cNvSpPr>
              <a:spLocks noChangeArrowheads="1"/>
            </p:cNvSpPr>
            <p:nvPr/>
          </p:nvSpPr>
          <p:spPr bwMode="auto">
            <a:xfrm>
              <a:off x="480" y="240"/>
              <a:ext cx="96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4" name="Group 16"/>
          <p:cNvGrpSpPr>
            <a:grpSpLocks/>
          </p:cNvGrpSpPr>
          <p:nvPr/>
        </p:nvGrpSpPr>
        <p:grpSpPr bwMode="auto">
          <a:xfrm>
            <a:off x="3886200" y="5029200"/>
            <a:ext cx="503238" cy="506413"/>
            <a:chOff x="0" y="0"/>
            <a:chExt cx="769" cy="816"/>
          </a:xfrm>
        </p:grpSpPr>
        <p:sp>
          <p:nvSpPr>
            <p:cNvPr id="17425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769" cy="816"/>
            </a:xfrm>
            <a:prstGeom prst="smileyFace">
              <a:avLst>
                <a:gd name="adj" fmla="val -4653"/>
              </a:avLst>
            </a:prstGeom>
            <a:gradFill rotWithShape="0">
              <a:gsLst>
                <a:gs pos="0">
                  <a:srgbClr val="767600"/>
                </a:gs>
                <a:gs pos="5000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6" name="Oval 18"/>
            <p:cNvSpPr>
              <a:spLocks noChangeArrowheads="1"/>
            </p:cNvSpPr>
            <p:nvPr/>
          </p:nvSpPr>
          <p:spPr bwMode="auto">
            <a:xfrm>
              <a:off x="192" y="240"/>
              <a:ext cx="96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480" y="240"/>
              <a:ext cx="96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>
            <a:grpSpLocks/>
          </p:cNvGrpSpPr>
          <p:nvPr/>
        </p:nvGrpSpPr>
        <p:grpSpPr bwMode="auto">
          <a:xfrm>
            <a:off x="4648200" y="5029200"/>
            <a:ext cx="533400" cy="533400"/>
            <a:chOff x="0" y="0"/>
            <a:chExt cx="769" cy="816"/>
          </a:xfrm>
        </p:grpSpPr>
        <p:sp>
          <p:nvSpPr>
            <p:cNvPr id="17429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769" cy="816"/>
            </a:xfrm>
            <a:prstGeom prst="smileyFace">
              <a:avLst>
                <a:gd name="adj" fmla="val -4653"/>
              </a:avLst>
            </a:prstGeom>
            <a:gradFill rotWithShape="0">
              <a:gsLst>
                <a:gs pos="0">
                  <a:srgbClr val="767600"/>
                </a:gs>
                <a:gs pos="5000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92" y="240"/>
              <a:ext cx="96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1" name="Oval 23"/>
            <p:cNvSpPr>
              <a:spLocks noChangeArrowheads="1"/>
            </p:cNvSpPr>
            <p:nvPr/>
          </p:nvSpPr>
          <p:spPr bwMode="auto">
            <a:xfrm>
              <a:off x="480" y="240"/>
              <a:ext cx="96" cy="9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32" name="Rectangle 3"/>
          <p:cNvSpPr>
            <a:spLocks noChangeArrowheads="1"/>
          </p:cNvSpPr>
          <p:nvPr/>
        </p:nvSpPr>
        <p:spPr bwMode="auto">
          <a:xfrm>
            <a:off x="0" y="0"/>
            <a:ext cx="8839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1c Practice the conversation. Then make your      </a:t>
            </a:r>
          </a:p>
          <a:p>
            <a:pPr>
              <a:lnSpc>
                <a:spcPct val="12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own conversations.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533400" y="1905000"/>
            <a:ext cx="8382000" cy="3532188"/>
            <a:chOff x="0" y="0"/>
            <a:chExt cx="5142" cy="1805"/>
          </a:xfrm>
        </p:grpSpPr>
        <p:pic>
          <p:nvPicPr>
            <p:cNvPr id="18435" name="AutoShape 1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42" cy="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123" y="123"/>
              <a:ext cx="4894" cy="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400" b="1">
                <a:solidFill>
                  <a:srgbClr val="800000"/>
                </a:solidFill>
                <a:ea typeface="楷体_GB2312" pitchFamily="1" charset="-122"/>
              </a:endParaRPr>
            </a:p>
          </p:txBody>
        </p:sp>
      </p:grp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0" y="304800"/>
            <a:ext cx="8839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1c Practice the conversation. Then make your      </a:t>
            </a:r>
          </a:p>
          <a:p>
            <a:pPr>
              <a:lnSpc>
                <a:spcPct val="12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own conversations.</a:t>
            </a:r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762000" y="2133600"/>
            <a:ext cx="8107363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A: What do you want to watch?</a:t>
            </a:r>
            <a:endParaRPr lang="en-US" sz="40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B: What do you think of talk shows?</a:t>
            </a:r>
            <a:endParaRPr lang="en-US" sz="40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A: They</a:t>
            </a:r>
            <a:r>
              <a:rPr lang="en-US" sz="4000" b="1">
                <a:cs typeface="Times New Roman" pitchFamily="18" charset="0"/>
              </a:rPr>
              <a:t>’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re Ok. I don</a:t>
            </a:r>
            <a:r>
              <a:rPr lang="en-US" sz="4000" b="1">
                <a:cs typeface="Times New Roman" pitchFamily="18" charset="0"/>
              </a:rPr>
              <a:t>’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t mind them.</a:t>
            </a:r>
            <a:endParaRPr lang="en-US" sz="40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B: Then let</a:t>
            </a:r>
            <a:r>
              <a:rPr lang="en-US" sz="4000" b="1">
                <a:cs typeface="Times New Roman" pitchFamily="18" charset="0"/>
              </a:rPr>
              <a:t>’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s watch a talk show.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19458" name="Picture 2" descr="1_luck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789363"/>
            <a:ext cx="6048375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WordArt 3"/>
          <p:cNvSpPr>
            <a:spLocks noChangeArrowheads="1" noChangeShapeType="1"/>
          </p:cNvSpPr>
          <p:nvPr/>
        </p:nvSpPr>
        <p:spPr bwMode="auto">
          <a:xfrm>
            <a:off x="1066800" y="762000"/>
            <a:ext cx="6248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b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What do you think of game shows?</a:t>
            </a:r>
            <a:endParaRPr lang="zh-CN" altLang="en-US" sz="3200" b="1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9460" name="WordArt 4"/>
          <p:cNvSpPr>
            <a:spLocks noChangeArrowheads="1" noChangeShapeType="1"/>
          </p:cNvSpPr>
          <p:nvPr/>
        </p:nvSpPr>
        <p:spPr bwMode="auto">
          <a:xfrm>
            <a:off x="2484438" y="1562100"/>
            <a:ext cx="3598862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新魏"/>
                <a:ea typeface="华文新魏"/>
              </a:rPr>
              <a:t>I love them.</a:t>
            </a:r>
            <a:endParaRPr lang="zh-CN" altLang="en-US" sz="3600" b="1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3844925" y="2781300"/>
            <a:ext cx="703263" cy="762000"/>
          </a:xfrm>
          <a:prstGeom prst="smileyFace">
            <a:avLst>
              <a:gd name="adj" fmla="val 4653"/>
            </a:avLst>
          </a:prstGeom>
          <a:solidFill>
            <a:srgbClr val="FFFF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618038" y="2781300"/>
            <a:ext cx="703262" cy="762000"/>
          </a:xfrm>
          <a:prstGeom prst="smileyFace">
            <a:avLst>
              <a:gd name="adj" fmla="val 465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 autoUpdateAnimBg="0"/>
      <p:bldP spid="19462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0482" name="WordArt 2"/>
          <p:cNvSpPr>
            <a:spLocks noChangeArrowheads="1" noChangeShapeType="1"/>
          </p:cNvSpPr>
          <p:nvPr/>
        </p:nvSpPr>
        <p:spPr bwMode="auto">
          <a:xfrm>
            <a:off x="457200" y="3124200"/>
            <a:ext cx="7848600" cy="1600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3106"/>
              </a:avLst>
            </a:prstTxWarp>
          </a:bodyPr>
          <a:lstStyle/>
          <a:p>
            <a:pPr algn="ctr"/>
            <a:r>
              <a:rPr lang="en-US" altLang="zh-CN" sz="2800" b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新魏"/>
                <a:ea typeface="华文新魏"/>
              </a:rPr>
              <a:t>What do you think of sports shows?</a:t>
            </a:r>
            <a:endParaRPr lang="zh-CN" altLang="en-US" sz="2800" b="1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0000"/>
              </a:solidFill>
              <a:latin typeface="华文新魏"/>
              <a:ea typeface="华文新魏"/>
            </a:endParaRP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5638800" y="5029200"/>
            <a:ext cx="633413" cy="685800"/>
          </a:xfrm>
          <a:prstGeom prst="smileyFace">
            <a:avLst>
              <a:gd name="adj" fmla="val 4653"/>
            </a:avLst>
          </a:prstGeom>
          <a:solidFill>
            <a:srgbClr val="CCFFCC"/>
          </a:solidFill>
          <a:ln w="9525">
            <a:solidFill>
              <a:srgbClr val="99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WordArt 4"/>
          <p:cNvSpPr>
            <a:spLocks noChangeArrowheads="1" noChangeShapeType="1"/>
          </p:cNvSpPr>
          <p:nvPr/>
        </p:nvSpPr>
        <p:spPr bwMode="auto">
          <a:xfrm>
            <a:off x="1524000" y="4365625"/>
            <a:ext cx="3124200" cy="1752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新魏"/>
                <a:ea typeface="华文新魏"/>
              </a:rPr>
              <a:t>I like them.</a:t>
            </a:r>
            <a:endParaRPr lang="zh-CN" altLang="en-US" sz="3600" b="1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新魏"/>
              <a:ea typeface="华文新魏"/>
            </a:endParaRPr>
          </a:p>
        </p:txBody>
      </p:sp>
      <p:pic>
        <p:nvPicPr>
          <p:cNvPr id="20485" name="Picture 5" descr="4188_54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33400"/>
            <a:ext cx="37338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1093576884_ltaaq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354330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autoUpdateAnimBg="0"/>
      <p:bldP spid="204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1506" name="WordArt 4"/>
          <p:cNvSpPr>
            <a:spLocks noChangeArrowheads="1" noChangeShapeType="1"/>
          </p:cNvSpPr>
          <p:nvPr/>
        </p:nvSpPr>
        <p:spPr bwMode="auto">
          <a:xfrm>
            <a:off x="996950" y="3276600"/>
            <a:ext cx="7391400" cy="15001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6181"/>
              </a:avLst>
            </a:prstTxWarp>
          </a:bodyPr>
          <a:lstStyle/>
          <a:p>
            <a:pPr algn="ctr"/>
            <a:r>
              <a:rPr lang="en-US" altLang="zh-CN" sz="2800" b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新魏"/>
                <a:ea typeface="华文新魏"/>
              </a:rPr>
              <a:t>What do you think of sitcoms?</a:t>
            </a:r>
            <a:endParaRPr lang="zh-CN" altLang="en-US" sz="2800" b="1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00"/>
              </a:solidFill>
              <a:latin typeface="华文新魏"/>
              <a:ea typeface="华文新魏"/>
            </a:endParaRPr>
          </a:p>
        </p:txBody>
      </p:sp>
      <p:sp>
        <p:nvSpPr>
          <p:cNvPr id="21507" name="WordArt 5"/>
          <p:cNvSpPr>
            <a:spLocks noChangeArrowheads="1" noChangeShapeType="1"/>
          </p:cNvSpPr>
          <p:nvPr/>
        </p:nvSpPr>
        <p:spPr bwMode="auto">
          <a:xfrm>
            <a:off x="1066800" y="5105400"/>
            <a:ext cx="3352800" cy="1219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843"/>
              </a:avLst>
            </a:prstTxWarp>
          </a:bodyPr>
          <a:lstStyle/>
          <a:p>
            <a:pPr algn="ctr"/>
            <a:r>
              <a:rPr lang="en-US" altLang="zh-CN" sz="3600" b="1">
                <a:ln w="9525">
                  <a:solidFill>
                    <a:srgbClr val="FF99FF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新魏"/>
                <a:ea typeface="华文新魏"/>
              </a:rPr>
              <a:t>I don't mind.</a:t>
            </a:r>
            <a:endParaRPr lang="zh-CN" altLang="en-US" sz="3600" b="1">
              <a:ln w="9525">
                <a:solidFill>
                  <a:srgbClr val="FF99FF"/>
                </a:solidFill>
                <a:round/>
                <a:headEnd/>
                <a:tailEnd/>
              </a:ln>
              <a:solidFill>
                <a:srgbClr val="000000"/>
              </a:solidFill>
              <a:latin typeface="华文新魏"/>
              <a:ea typeface="华文新魏"/>
            </a:endParaRPr>
          </a:p>
        </p:txBody>
      </p:sp>
      <p:pic>
        <p:nvPicPr>
          <p:cNvPr id="21508" name="Picture 6" descr="star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4114800"/>
            <a:ext cx="3381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star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362200"/>
            <a:ext cx="3381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8" descr="star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457200"/>
            <a:ext cx="3365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9" descr="star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914400"/>
            <a:ext cx="3381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6659563" y="5157788"/>
            <a:ext cx="844550" cy="838200"/>
          </a:xfrm>
          <a:prstGeom prst="smileyFace">
            <a:avLst>
              <a:gd name="adj" fmla="val 454"/>
            </a:avLst>
          </a:prstGeom>
          <a:solidFill>
            <a:srgbClr val="99CCFF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513" name="Picture 11" descr="star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473075"/>
            <a:ext cx="3365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4" descr="2008125113057568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000"/>
            <a:ext cx="2747963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getCA98XMY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" b="7428"/>
          <a:stretch>
            <a:fillRect/>
          </a:stretch>
        </p:blipFill>
        <p:spPr bwMode="auto">
          <a:xfrm>
            <a:off x="762000" y="304800"/>
            <a:ext cx="3713163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12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2530" name="WordArt 4"/>
          <p:cNvSpPr>
            <a:spLocks noChangeArrowheads="1" noChangeShapeType="1"/>
          </p:cNvSpPr>
          <p:nvPr/>
        </p:nvSpPr>
        <p:spPr bwMode="auto">
          <a:xfrm>
            <a:off x="609600" y="3200400"/>
            <a:ext cx="8382000" cy="213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新魏"/>
                <a:ea typeface="华文新魏"/>
              </a:rPr>
              <a:t>What do you think of talk shows?</a:t>
            </a:r>
            <a:endParaRPr lang="zh-CN" altLang="en-US" sz="360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华文新魏"/>
              <a:ea typeface="华文新魏"/>
            </a:endParaRPr>
          </a:p>
        </p:txBody>
      </p:sp>
      <p:sp>
        <p:nvSpPr>
          <p:cNvPr id="22531" name="WordArt 6" descr="窄竖线"/>
          <p:cNvSpPr>
            <a:spLocks noChangeArrowheads="1" noChangeShapeType="1"/>
          </p:cNvSpPr>
          <p:nvPr/>
        </p:nvSpPr>
        <p:spPr bwMode="auto">
          <a:xfrm>
            <a:off x="304800" y="4876800"/>
            <a:ext cx="6629400" cy="1676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458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/>
                  </a:outerShdw>
                </a:effectLst>
                <a:latin typeface="华文新魏"/>
                <a:ea typeface="华文新魏"/>
              </a:rPr>
              <a:t>I can't stand them.</a:t>
            </a:r>
            <a:endParaRPr lang="zh-CN" altLang="en-US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/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2532" name="AutoShape 7"/>
          <p:cNvSpPr>
            <a:spLocks noChangeArrowheads="1"/>
          </p:cNvSpPr>
          <p:nvPr/>
        </p:nvSpPr>
        <p:spPr bwMode="auto">
          <a:xfrm>
            <a:off x="7010400" y="4800600"/>
            <a:ext cx="703263" cy="762000"/>
          </a:xfrm>
          <a:prstGeom prst="smileyFace">
            <a:avLst>
              <a:gd name="adj" fmla="val -4653"/>
            </a:avLst>
          </a:prstGeom>
          <a:solidFill>
            <a:srgbClr val="FFFF99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3" name="AutoShape 7"/>
          <p:cNvSpPr>
            <a:spLocks noChangeArrowheads="1"/>
          </p:cNvSpPr>
          <p:nvPr/>
        </p:nvSpPr>
        <p:spPr bwMode="auto">
          <a:xfrm>
            <a:off x="7848600" y="4800600"/>
            <a:ext cx="703263" cy="762000"/>
          </a:xfrm>
          <a:prstGeom prst="smileyFace">
            <a:avLst>
              <a:gd name="adj" fmla="val -4653"/>
            </a:avLst>
          </a:prstGeom>
          <a:solidFill>
            <a:srgbClr val="FFFF99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534" name="Picture 6" descr="getCAXFUDO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34988"/>
            <a:ext cx="4037012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getCAX9BCH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34988"/>
            <a:ext cx="4079875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 autoUpdateAnimBg="0"/>
      <p:bldP spid="22533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duotone>
              <a:srgbClr val="FFFFFF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2058988" y="2286000"/>
            <a:ext cx="4876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dalus"/>
                <a:cs typeface="Andalus"/>
              </a:rPr>
              <a:t>Period 1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ndalus"/>
              <a:cs typeface="Andalus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752600" y="4343400"/>
            <a:ext cx="589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chemeClr val="accent2"/>
                </a:solidFill>
              </a:rPr>
              <a:t>Section A(1a----1c)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23554" name="Picture 4" descr="sopa oper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37147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WordArt 5"/>
          <p:cNvSpPr>
            <a:spLocks noChangeArrowheads="1" noChangeShapeType="1"/>
          </p:cNvSpPr>
          <p:nvPr/>
        </p:nvSpPr>
        <p:spPr bwMode="auto">
          <a:xfrm>
            <a:off x="609600" y="2895600"/>
            <a:ext cx="8153400" cy="2743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 sz="2400" b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What do you think of soap operas?</a:t>
            </a:r>
            <a:endParaRPr lang="zh-CN" altLang="en-US" sz="2400" b="1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3556" name="WordArt 6"/>
          <p:cNvSpPr>
            <a:spLocks noChangeArrowheads="1" noChangeShapeType="1"/>
          </p:cNvSpPr>
          <p:nvPr/>
        </p:nvSpPr>
        <p:spPr bwMode="auto">
          <a:xfrm>
            <a:off x="2743200" y="4495800"/>
            <a:ext cx="5105400" cy="2362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4602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华文新魏"/>
                <a:ea typeface="华文新魏"/>
              </a:rPr>
              <a:t>I don't like them.</a:t>
            </a:r>
          </a:p>
          <a:p>
            <a:pPr algn="ctr"/>
            <a:endParaRPr lang="zh-CN" altLang="en-US" sz="360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latin typeface="华文新魏"/>
              <a:ea typeface="华文新魏"/>
            </a:endParaRPr>
          </a:p>
        </p:txBody>
      </p:sp>
      <p:sp>
        <p:nvSpPr>
          <p:cNvPr id="23557" name="AutoShape 7"/>
          <p:cNvSpPr>
            <a:spLocks noChangeArrowheads="1"/>
          </p:cNvSpPr>
          <p:nvPr/>
        </p:nvSpPr>
        <p:spPr bwMode="auto">
          <a:xfrm>
            <a:off x="8159750" y="5486400"/>
            <a:ext cx="703263" cy="762000"/>
          </a:xfrm>
          <a:prstGeom prst="smileyFace">
            <a:avLst>
              <a:gd name="adj" fmla="val -4653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3558" name="Picture 6" descr="getCAVK22W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"/>
            <a:ext cx="3603625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 algn="ctr"/>
            <a:r>
              <a:rPr lang="zh-CN" altLang="en-US" sz="4000" b="1">
                <a:solidFill>
                  <a:schemeClr val="accent2"/>
                </a:solidFill>
              </a:rPr>
              <a:t>Exercises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990600"/>
            <a:ext cx="7543800" cy="45275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单项选择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1. What ____ Maria think of Ann?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	A.does   B.do   C.is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2. Henry doesn’t like the movie, I don’t _____.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	A.too    B.either   C.also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3. --Do you enjoy _____ to classical music?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	--Yes, I do.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	A.listening   B.listen   C.listens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4. --_____ shall we meet in the park?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	--What about half past six?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400"/>
              <a:t>	A.What   B.Where   C.When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438400" y="12954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553200" y="22860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733800" y="31242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905000" y="45720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utoUpdateAnimBg="0"/>
      <p:bldP spid="24581" grpId="0" bldLvl="0" autoUpdateAnimBg="0"/>
      <p:bldP spid="24582" grpId="0" bldLvl="0" autoUpdateAnimBg="0"/>
      <p:bldP spid="2458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066800" y="914400"/>
            <a:ext cx="7475538" cy="535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/>
              <a:t>5. My sister didn’t have a great summer. I didn’t have   a great summer, _____.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   A.too   B.either   C.also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6. I don’t like Jackie. _____, I don’t like action movies.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   A.In fact   B.At fact   C.On fact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7. Mrs Smith always wears _____ sunglasses.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   A.a   B.one   C.a pair of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8. The sports report is really boring. I can’t _____ it.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   A.mind   B.like   C.stand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9. My friend bought new earrings. She likes _____ very much.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    A.it   B.them   C.me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581400" y="12954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114800" y="21336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029200" y="28956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162800" y="38862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7239000" y="4724400"/>
            <a:ext cx="38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bldLvl="0" autoUpdateAnimBg="0"/>
      <p:bldP spid="25606" grpId="0" bldLvl="0" autoUpdateAnimBg="0"/>
      <p:bldP spid="25607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duotone>
              <a:srgbClr val="FFFFFF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6626" name="WordArt 2"/>
          <p:cNvSpPr>
            <a:spLocks noChangeArrowheads="1" noChangeShapeType="1"/>
          </p:cNvSpPr>
          <p:nvPr/>
        </p:nvSpPr>
        <p:spPr bwMode="auto">
          <a:xfrm>
            <a:off x="2058988" y="2286000"/>
            <a:ext cx="4876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dalus"/>
                <a:cs typeface="Andalus"/>
              </a:rPr>
              <a:t>Period 2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ndalus"/>
              <a:cs typeface="Andalus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752600" y="4343400"/>
            <a:ext cx="589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chemeClr val="accent2"/>
                </a:solidFill>
              </a:rPr>
              <a:t>Section A(2a----2d)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27650" name="Picture 2" descr="13642684432979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200"/>
            <a:ext cx="6323013" cy="496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514600" y="1066800"/>
            <a:ext cx="45926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Game show</a:t>
            </a:r>
          </a:p>
        </p:txBody>
      </p:sp>
      <p:pic>
        <p:nvPicPr>
          <p:cNvPr id="27652" name="Picture 4" descr="00-00-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57200"/>
            <a:ext cx="6172200" cy="51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895600" y="3657600"/>
            <a:ext cx="41973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FF0000"/>
                </a:solidFill>
              </a:rPr>
              <a:t>news</a:t>
            </a:r>
          </a:p>
        </p:txBody>
      </p:sp>
      <p:pic>
        <p:nvPicPr>
          <p:cNvPr id="27654" name="Picture 6" descr="getCAC7UW3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38200"/>
            <a:ext cx="694531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200400" y="4038600"/>
            <a:ext cx="38544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talk show</a:t>
            </a:r>
          </a:p>
        </p:txBody>
      </p:sp>
      <p:pic>
        <p:nvPicPr>
          <p:cNvPr id="27656" name="Picture 2" descr="200902061231036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"/>
            <a:ext cx="6934200" cy="506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828800" y="1219200"/>
            <a:ext cx="53355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cartoon</a:t>
            </a:r>
          </a:p>
        </p:txBody>
      </p:sp>
      <p:pic>
        <p:nvPicPr>
          <p:cNvPr id="27658" name="Picture 2" descr="U2675P6T12D4602288F44DT20090924021530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"/>
            <a:ext cx="6859588" cy="544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2971800" y="4267200"/>
            <a:ext cx="47609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sports show</a:t>
            </a:r>
          </a:p>
        </p:txBody>
      </p:sp>
      <p:pic>
        <p:nvPicPr>
          <p:cNvPr id="27660" name="Picture 12" descr="getCANG3UH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152400"/>
            <a:ext cx="7904162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200400" y="4038600"/>
            <a:ext cx="4095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sitcom</a:t>
            </a:r>
          </a:p>
        </p:txBody>
      </p:sp>
      <p:pic>
        <p:nvPicPr>
          <p:cNvPr id="27662" name="Picture 14" descr="getCA1GST2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"/>
            <a:ext cx="7848600" cy="573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2819400" y="1371600"/>
            <a:ext cx="4860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talent show</a:t>
            </a:r>
          </a:p>
        </p:txBody>
      </p:sp>
      <p:pic>
        <p:nvPicPr>
          <p:cNvPr id="27664" name="Picture 16" descr="getCAC44FB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82804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1981200" y="4648200"/>
            <a:ext cx="51276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soap opera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utoUpdateAnimBg="0"/>
      <p:bldP spid="27651" grpId="1" bldLvl="0" autoUpdateAnimBg="0"/>
      <p:bldP spid="27651" grpId="2" bldLvl="0" autoUpdateAnimBg="0"/>
      <p:bldP spid="27653" grpId="0" bldLvl="0" autoUpdateAnimBg="0"/>
      <p:bldP spid="27655" grpId="0" bldLvl="0" autoUpdateAnimBg="0"/>
      <p:bldP spid="27657" grpId="0" bldLvl="0" autoUpdateAnimBg="0"/>
      <p:bldP spid="27659" grpId="0" bldLvl="0" autoUpdateAnimBg="0"/>
      <p:bldP spid="27661" grpId="0" bldLvl="0" autoUpdateAnimBg="0"/>
      <p:bldP spid="27663" grpId="0" bldLvl="0" autoUpdateAnimBg="0"/>
      <p:bldP spid="2766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381000" y="241300"/>
            <a:ext cx="8389938" cy="561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2a Listen to Lin Hui and Sally</a:t>
            </a:r>
            <a:r>
              <a:rPr lang="en-US" sz="3200" b="1">
                <a:solidFill>
                  <a:schemeClr val="accent2"/>
                </a:solidFill>
                <a:cs typeface="Times New Roman" pitchFamily="18" charset="0"/>
              </a:rPr>
              <a:t>’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 conversation. </a:t>
            </a:r>
          </a:p>
          <a:p>
            <a:pPr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Number the TV shows [1-5]in the order you </a:t>
            </a:r>
          </a:p>
          <a:p>
            <a:pPr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hear them .</a:t>
            </a:r>
            <a:endParaRPr lang="en-US" sz="3200" b="1">
              <a:solidFill>
                <a:schemeClr val="accent2"/>
              </a:solidFill>
            </a:endParaRPr>
          </a:p>
          <a:p>
            <a:pPr eaLnBrk="0" hangingPunct="0"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______ sitcoms               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______ news       </a:t>
            </a:r>
            <a:endParaRPr lang="en-US" sz="32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______ game shows        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______ talk shows </a:t>
            </a:r>
            <a:endParaRPr lang="en-US" sz="32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 ______ soap opera</a:t>
            </a:r>
          </a:p>
        </p:txBody>
      </p:sp>
      <p:pic>
        <p:nvPicPr>
          <p:cNvPr id="28675" name="Picture 5" descr="A-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33600"/>
            <a:ext cx="4343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524000" y="25908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8677" name="Text Box 7"/>
          <p:cNvSpPr txBox="1">
            <a:spLocks noChangeArrowheads="1"/>
          </p:cNvSpPr>
          <p:nvPr/>
        </p:nvSpPr>
        <p:spPr bwMode="auto">
          <a:xfrm>
            <a:off x="1524000" y="32766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1524000" y="44958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1524000" y="39624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680" name="Text Box 10"/>
          <p:cNvSpPr txBox="1">
            <a:spLocks noChangeArrowheads="1"/>
          </p:cNvSpPr>
          <p:nvPr/>
        </p:nvSpPr>
        <p:spPr bwMode="auto">
          <a:xfrm>
            <a:off x="1524000" y="52578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pic>
        <p:nvPicPr>
          <p:cNvPr id="28681" name="Unit5 Section A 2a.mp3" descr="Unit5 Section A 2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240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1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0842" fill="hold"/>
                                        <p:tgtEl>
                                          <p:spTgt spid="28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1"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utoUpdateAnimBg="0"/>
      <p:bldP spid="28678" grpId="0" autoUpdateAnimBg="0"/>
      <p:bldP spid="28679" grpId="0" autoUpdateAnimBg="0"/>
      <p:bldP spid="2868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533400" y="609600"/>
            <a:ext cx="719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2b Listen again. Complete the sentences.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230188" y="1371600"/>
            <a:ext cx="8761412" cy="5076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1. Sally likes to watch 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.       </a:t>
            </a:r>
            <a:endParaRPr lang="en-US" sz="3200" b="1"/>
          </a:p>
          <a:p>
            <a:pPr>
              <a:lnSpc>
                <a:spcPct val="13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2. Lin Hui thinks she can learn</a:t>
            </a:r>
            <a:r>
              <a:rPr lang="zh-CN" altLang="en-US" sz="3200" b="1">
                <a:latin typeface="Times New Roman" pitchFamily="18" charset="0"/>
              </a:rPr>
              <a:t>______________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from  sitcoms.</a:t>
            </a:r>
            <a:endParaRPr lang="en-US" sz="3200" b="1"/>
          </a:p>
          <a:p>
            <a:pPr>
              <a:lnSpc>
                <a:spcPct val="13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3. Sally thinks</a:t>
            </a:r>
            <a:r>
              <a:rPr lang="zh-CN" altLang="en-US" sz="3200" b="1">
                <a:latin typeface="Times New Roman" pitchFamily="18" charset="0"/>
              </a:rPr>
              <a:t>____________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are more educational </a:t>
            </a:r>
          </a:p>
          <a:p>
            <a:pPr>
              <a:lnSpc>
                <a:spcPct val="13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than sitcoms.</a:t>
            </a:r>
            <a:endParaRPr lang="en-US" sz="3200" b="1"/>
          </a:p>
          <a:p>
            <a:pPr>
              <a:lnSpc>
                <a:spcPct val="135000"/>
              </a:lnSpc>
              <a:buFont typeface="Arial" pitchFamily="34" charset="0"/>
              <a:buAutoNum type="arabicPeriod" startAt="4"/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Sally loves </a:t>
            </a:r>
            <a:r>
              <a:rPr lang="zh-CN" altLang="en-US" sz="3200" b="1">
                <a:latin typeface="Times New Roman" pitchFamily="18" charset="0"/>
              </a:rPr>
              <a:t>________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. She plans to watch Days</a:t>
            </a:r>
          </a:p>
          <a:p>
            <a:pPr>
              <a:lnSpc>
                <a:spcPct val="135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of Our Past </a:t>
            </a:r>
            <a:r>
              <a:rPr lang="zh-CN" altLang="en-US" sz="3200" b="1">
                <a:latin typeface="Times New Roman" pitchFamily="18" charset="0"/>
              </a:rPr>
              <a:t>________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35000"/>
              </a:lnSpc>
            </a:pPr>
            <a:endParaRPr lang="en-US"/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4114800" y="1524000"/>
            <a:ext cx="38449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latin typeface="Times New Roman" pitchFamily="18" charset="0"/>
              </a:rPr>
              <a:t>the news or talk</a:t>
            </a:r>
            <a:r>
              <a:rPr lang="en-US" sz="30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>
                <a:solidFill>
                  <a:srgbClr val="FF0000"/>
                </a:solidFill>
                <a:latin typeface="Times New Roman" pitchFamily="18" charset="0"/>
              </a:rPr>
              <a:t>shows</a:t>
            </a:r>
          </a:p>
        </p:txBody>
      </p:sp>
      <p:sp>
        <p:nvSpPr>
          <p:cNvPr id="29701" name="Text Box 3"/>
          <p:cNvSpPr txBox="1">
            <a:spLocks noChangeArrowheads="1"/>
          </p:cNvSpPr>
          <p:nvPr/>
        </p:nvSpPr>
        <p:spPr bwMode="auto">
          <a:xfrm>
            <a:off x="5715000" y="2209800"/>
            <a:ext cx="2895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latin typeface="Times New Roman" pitchFamily="18" charset="0"/>
              </a:rPr>
              <a:t>some great jokes</a:t>
            </a:r>
          </a:p>
        </p:txBody>
      </p:sp>
      <p:sp>
        <p:nvSpPr>
          <p:cNvPr id="29702" name="Text Box 3"/>
          <p:cNvSpPr txBox="1">
            <a:spLocks noChangeArrowheads="1"/>
          </p:cNvSpPr>
          <p:nvPr/>
        </p:nvSpPr>
        <p:spPr bwMode="auto">
          <a:xfrm>
            <a:off x="2819400" y="3505200"/>
            <a:ext cx="212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latin typeface="Times New Roman" pitchFamily="18" charset="0"/>
              </a:rPr>
              <a:t>game shows</a:t>
            </a:r>
          </a:p>
        </p:txBody>
      </p:sp>
      <p:sp>
        <p:nvSpPr>
          <p:cNvPr id="29703" name="Text Box 3"/>
          <p:cNvSpPr txBox="1">
            <a:spLocks noChangeArrowheads="1"/>
          </p:cNvSpPr>
          <p:nvPr/>
        </p:nvSpPr>
        <p:spPr bwMode="auto">
          <a:xfrm>
            <a:off x="2438400" y="4724400"/>
            <a:ext cx="20986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latin typeface="Times New Roman" pitchFamily="18" charset="0"/>
              </a:rPr>
              <a:t>soap operas</a:t>
            </a:r>
          </a:p>
        </p:txBody>
      </p:sp>
      <p:sp>
        <p:nvSpPr>
          <p:cNvPr id="29704" name="Text Box 3"/>
          <p:cNvSpPr txBox="1">
            <a:spLocks noChangeArrowheads="1"/>
          </p:cNvSpPr>
          <p:nvPr/>
        </p:nvSpPr>
        <p:spPr bwMode="auto">
          <a:xfrm>
            <a:off x="3124200" y="5410200"/>
            <a:ext cx="13477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latin typeface="Times New Roman" pitchFamily="18" charset="0"/>
              </a:rPr>
              <a:t>tonight</a:t>
            </a:r>
          </a:p>
        </p:txBody>
      </p:sp>
      <p:pic>
        <p:nvPicPr>
          <p:cNvPr id="29705" name="Unit5 Section A 2b.mp3" descr="Unit5 Section A 2b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572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5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4259" fill="hold"/>
                                        <p:tgtEl>
                                          <p:spTgt spid="29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5"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73025"/>
            <a:ext cx="8229600" cy="1139825"/>
          </a:xfrm>
        </p:spPr>
        <p:txBody>
          <a:bodyPr/>
          <a:lstStyle/>
          <a:p>
            <a:pPr algn="ctr"/>
            <a:r>
              <a:rPr lang="zh-CN" altLang="en-US" b="1"/>
              <a:t>Tapescripts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914400"/>
            <a:ext cx="8685213" cy="53340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b="1">
                <a:solidFill>
                  <a:srgbClr val="FF66CC"/>
                </a:solidFill>
                <a:latin typeface="Andalus" pitchFamily="18" charset="-78"/>
              </a:rPr>
              <a:t>Sally:</a:t>
            </a:r>
            <a:r>
              <a:rPr lang="zh-CN" altLang="en-US" sz="2400" b="1">
                <a:latin typeface="Andalus" pitchFamily="18" charset="-78"/>
              </a:rPr>
              <a:t> </a:t>
            </a:r>
            <a:r>
              <a:rPr lang="zh-CN" altLang="en-US" sz="2400">
                <a:latin typeface="Andalus" pitchFamily="18" charset="-78"/>
              </a:rPr>
              <a:t>    </a:t>
            </a:r>
            <a:r>
              <a:rPr lang="zh-CN" altLang="en-US" sz="2400" b="1">
                <a:latin typeface="Andalus" pitchFamily="18" charset="-78"/>
              </a:rPr>
              <a:t>Hi, Lin Hui. What are you watching?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chemeClr val="hlink"/>
                </a:solidFill>
                <a:latin typeface="Andalus" pitchFamily="18" charset="-78"/>
              </a:rPr>
              <a:t>Lin Hui:</a:t>
            </a:r>
            <a:r>
              <a:rPr lang="zh-CN" altLang="en-US" sz="2400" b="1">
                <a:latin typeface="Andalus" pitchFamily="18" charset="-78"/>
              </a:rPr>
              <a:t> Hey, Sally. I'm watching a really funny sitcom.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66CC"/>
                </a:solidFill>
                <a:latin typeface="Andalus" pitchFamily="18" charset="-78"/>
              </a:rPr>
              <a:t>Sally:  </a:t>
            </a:r>
            <a:r>
              <a:rPr lang="zh-CN" altLang="en-US" sz="2400" b="1">
                <a:latin typeface="Andalus" pitchFamily="18" charset="-78"/>
              </a:rPr>
              <a:t>   Oh, I don't like sitcoms. What can you 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expect to</a:t>
            </a:r>
            <a:r>
              <a:rPr lang="zh-CN" altLang="en-US" sz="2400" b="1">
                <a:latin typeface="Andalus" pitchFamily="18" charset="-78"/>
              </a:rPr>
              <a:t> 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learn from</a:t>
            </a:r>
            <a:r>
              <a:rPr lang="zh-CN" altLang="en-US" sz="2400" b="1">
                <a:latin typeface="Andalus" pitchFamily="18" charset="-78"/>
              </a:rPr>
              <a:t> them? I like to watch the news or talk shows.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chemeClr val="hlink"/>
                </a:solidFill>
                <a:latin typeface="Andalus" pitchFamily="18" charset="-78"/>
              </a:rPr>
              <a:t>Lin Hui: </a:t>
            </a:r>
            <a:r>
              <a:rPr lang="zh-CN" altLang="en-US" sz="2400" b="1">
                <a:latin typeface="Andalus" pitchFamily="18" charset="-78"/>
              </a:rPr>
              <a:t>Watching sitcoms is a great way to relax! You can learn some great jokes, too.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66CC"/>
                </a:solidFill>
                <a:latin typeface="Andalus" pitchFamily="18" charset="-78"/>
              </a:rPr>
              <a:t>Sally:  </a:t>
            </a:r>
            <a:r>
              <a:rPr lang="zh-CN" altLang="en-US" sz="2400" b="1">
                <a:latin typeface="Andalus" pitchFamily="18" charset="-78"/>
              </a:rPr>
              <a:t>   Well, I like shows that are more 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educational.</a:t>
            </a:r>
            <a:r>
              <a:rPr lang="zh-CN" altLang="en-US" sz="2400" b="1">
                <a:latin typeface="Andalus" pitchFamily="18" charset="-78"/>
              </a:rPr>
              <a:t> I think even game shows are better than sitcoms. You can try to guess 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the answers to the questions</a:t>
            </a:r>
            <a:r>
              <a:rPr lang="zh-CN" altLang="en-US" sz="2400" b="1" u="sng">
                <a:latin typeface="Andalus" pitchFamily="18" charset="-78"/>
              </a:rPr>
              <a:t>.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chemeClr val="hlink"/>
                </a:solidFill>
                <a:latin typeface="Andalus" pitchFamily="18" charset="-78"/>
              </a:rPr>
              <a:t>Lin Hui: </a:t>
            </a:r>
            <a:r>
              <a:rPr lang="zh-CN" altLang="en-US" sz="2400" b="1">
                <a:latin typeface="Andalus" pitchFamily="18" charset="-78"/>
              </a:rPr>
              <a:t>Then 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what do you think of </a:t>
            </a:r>
            <a:r>
              <a:rPr lang="zh-CN" altLang="en-US" sz="2400" b="1">
                <a:latin typeface="Andalus" pitchFamily="18" charset="-78"/>
              </a:rPr>
              <a:t>soap operas?</a:t>
            </a: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66CC"/>
                </a:solidFill>
                <a:latin typeface="Andalus" pitchFamily="18" charset="-78"/>
              </a:rPr>
              <a:t>Sally:  </a:t>
            </a:r>
            <a:r>
              <a:rPr lang="zh-CN" altLang="en-US" sz="2400" b="1">
                <a:latin typeface="Andalus" pitchFamily="18" charset="-78"/>
              </a:rPr>
              <a:t>    Oh, umm,well, I know you can't expect to learn much from soap operas, but I have to say I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 love watching</a:t>
            </a:r>
            <a:r>
              <a:rPr lang="zh-CN" altLang="en-US" sz="2400" b="1">
                <a:latin typeface="Andalus" pitchFamily="18" charset="-78"/>
              </a:rPr>
              <a:t> them! I </a:t>
            </a:r>
            <a:r>
              <a:rPr lang="zh-CN" altLang="en-US" sz="2400" b="1" u="sng">
                <a:solidFill>
                  <a:srgbClr val="FF0000"/>
                </a:solidFill>
                <a:latin typeface="Andalus" pitchFamily="18" charset="-78"/>
              </a:rPr>
              <a:t>plan to</a:t>
            </a:r>
            <a:r>
              <a:rPr lang="zh-CN" altLang="en-US" sz="2400" b="1">
                <a:latin typeface="Andalus" pitchFamily="18" charset="-78"/>
              </a:rPr>
              <a:t> watch </a:t>
            </a:r>
            <a:r>
              <a:rPr lang="zh-CN" altLang="en-US" sz="2400" b="1" i="1">
                <a:solidFill>
                  <a:srgbClr val="0033CC"/>
                </a:solidFill>
                <a:latin typeface="Andalus" pitchFamily="18" charset="-78"/>
              </a:rPr>
              <a:t>Days of Our Past</a:t>
            </a:r>
            <a:r>
              <a:rPr lang="zh-CN" altLang="en-US" sz="2400" b="1">
                <a:latin typeface="Andalus" pitchFamily="18" charset="-78"/>
              </a:rPr>
              <a:t> tonight.</a:t>
            </a:r>
          </a:p>
          <a:p>
            <a:pPr>
              <a:buFontTx/>
              <a:buNone/>
            </a:pPr>
            <a:endParaRPr lang="zh-CN" altLang="en-US" sz="1800" b="1">
              <a:latin typeface="Andalus" pitchFamily="18" charset="-78"/>
            </a:endParaRPr>
          </a:p>
        </p:txBody>
      </p:sp>
      <p:pic>
        <p:nvPicPr>
          <p:cNvPr id="30724" name="Unit5 Section A 2a.mp3" descr="Unit5 Section A 2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04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audio>
              <p:cMediaNode>
                <p:cTn id="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0842" fill="hold"/>
                                        <p:tgtEl>
                                          <p:spTgt spid="307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31746" name="Picture 5" descr="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8382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52400" y="533400"/>
            <a:ext cx="89916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2c Ask and answer questions about the TV shows  </a:t>
            </a:r>
          </a:p>
          <a:p>
            <a:pPr>
              <a:lnSpc>
                <a:spcPct val="13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in 2a. Use information that is true for you.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33400" y="1987550"/>
            <a:ext cx="83820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A: Do you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plan to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watch the news tonight?</a:t>
            </a:r>
            <a:endParaRPr lang="en-US" sz="3200" b="1"/>
          </a:p>
          <a:p>
            <a:pPr>
              <a:lnSpc>
                <a:spcPct val="14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B: Yes,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like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watching the news. I watch it </a:t>
            </a:r>
          </a:p>
          <a:p>
            <a:pPr>
              <a:lnSpc>
                <a:spcPct val="14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every night.</a:t>
            </a:r>
            <a:endParaRPr lang="en-US" sz="3200" b="1"/>
          </a:p>
          <a:p>
            <a:pPr>
              <a:lnSpc>
                <a:spcPct val="14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A: Why?</a:t>
            </a:r>
            <a:endParaRPr lang="en-US" sz="3200" b="1"/>
          </a:p>
          <a:p>
            <a:pPr>
              <a:lnSpc>
                <a:spcPct val="14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B: Because I hope to find out what</a:t>
            </a:r>
            <a:r>
              <a:rPr lang="en-US" sz="3200" b="1">
                <a:cs typeface="Times New Roman" pitchFamily="18" charset="0"/>
              </a:rPr>
              <a:t>’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s going on </a:t>
            </a:r>
          </a:p>
          <a:p>
            <a:pPr>
              <a:lnSpc>
                <a:spcPct val="140000"/>
              </a:lnSpc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around the world.</a:t>
            </a:r>
            <a:endParaRPr lang="en-US" sz="3200" b="1"/>
          </a:p>
        </p:txBody>
      </p:sp>
    </p:spTree>
  </p:cSld>
  <p:clrMapOvr>
    <a:masterClrMapping/>
  </p:clrMapOvr>
  <p:transition spd="med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04800"/>
            <a:ext cx="8915400" cy="1143000"/>
          </a:xfrm>
        </p:spPr>
        <p:txBody>
          <a:bodyPr/>
          <a:lstStyle/>
          <a:p>
            <a:r>
              <a:rPr lang="zh-CN" altLang="en-US">
                <a:solidFill>
                  <a:schemeClr val="accent2"/>
                </a:solidFill>
              </a:rPr>
              <a:t>Read the coversation and answer the questions.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600200"/>
            <a:ext cx="87630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4000"/>
              <a:t>1. What did </a:t>
            </a:r>
            <a:r>
              <a:rPr lang="en-US" altLang="zh-CN" sz="4000"/>
              <a:t>Sarah do in class today?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/>
              <a:t>       </a:t>
            </a:r>
            <a:r>
              <a:rPr lang="zh-CN" altLang="en-US" sz="3200"/>
              <a:t>  </a:t>
            </a:r>
            <a:r>
              <a:rPr lang="zh-CN" altLang="en-US" sz="3200">
                <a:solidFill>
                  <a:srgbClr val="FF0000"/>
                </a:solidFill>
              </a:rPr>
              <a:t>They had a discussion about TV shows.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4000"/>
              <a:t>2.What are Sarah's favorite TV shows?</a:t>
            </a:r>
            <a:endParaRPr lang="zh-CN" altLang="en-US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3200">
                <a:solidFill>
                  <a:srgbClr val="FF0000"/>
                </a:solidFill>
              </a:rPr>
              <a:t>      The news and talk shows.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4000"/>
              <a:t>3.What does Sarah hope to be in the future?</a:t>
            </a:r>
            <a:endParaRPr lang="zh-CN" altLang="en-US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/>
              <a:t>          </a:t>
            </a:r>
            <a:r>
              <a:rPr lang="zh-CN" altLang="en-US" sz="3200">
                <a:solidFill>
                  <a:srgbClr val="FF0000"/>
                </a:solidFill>
              </a:rPr>
              <a:t>She hopes to be a reporter.</a:t>
            </a:r>
            <a:endParaRPr lang="zh-CN" altLang="en-US"/>
          </a:p>
          <a:p>
            <a:pPr>
              <a:lnSpc>
                <a:spcPct val="80000"/>
              </a:lnSpc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3048000" y="5257800"/>
            <a:ext cx="37623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6000" b="1">
                <a:solidFill>
                  <a:srgbClr val="000099"/>
                </a:solidFill>
                <a:latin typeface="Times New Roman" pitchFamily="18" charset="0"/>
              </a:rPr>
              <a:t>game</a:t>
            </a:r>
            <a:r>
              <a:rPr lang="en-US" sz="6000">
                <a:latin typeface="Times New Roman" pitchFamily="18" charset="0"/>
              </a:rPr>
              <a:t> </a:t>
            </a:r>
            <a:r>
              <a:rPr lang="en-US" sz="6000" b="1">
                <a:solidFill>
                  <a:srgbClr val="000099"/>
                </a:solidFill>
                <a:latin typeface="Times New Roman" pitchFamily="18" charset="0"/>
              </a:rPr>
              <a:t>show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  <p:pic>
        <p:nvPicPr>
          <p:cNvPr id="6148" name="Picture 4" descr="13642684432979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41783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20100629233452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447800"/>
            <a:ext cx="4043363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0" y="685800"/>
            <a:ext cx="9144000" cy="56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Grace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: What did you do in class today, Sarah?</a:t>
            </a:r>
            <a:endParaRPr lang="en-US" sz="34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Sarah: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We 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had a discussion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about TV shows.  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My classmates like game shows and  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sports shows.</a:t>
            </a:r>
            <a:endParaRPr lang="en-US" sz="3400" b="1"/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Grace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: Oh,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sz="3400" b="1" u="sng">
                <a:solidFill>
                  <a:srgbClr val="FF0000"/>
                </a:solidFill>
                <a:cs typeface="Times New Roman" pitchFamily="18" charset="0"/>
              </a:rPr>
              <a:t>’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stand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them.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love soap operas.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like to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 follow the story and see               </a:t>
            </a:r>
          </a:p>
          <a:p>
            <a:pPr eaLnBrk="0" hangingPunct="0">
              <a:lnSpc>
                <a:spcPct val="135000"/>
              </a:lnSpc>
              <a:tabLst>
                <a:tab pos="495300" algn="l"/>
                <a:tab pos="5273675" algn="r"/>
              </a:tabLst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  what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happens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next.</a:t>
            </a:r>
            <a:endParaRPr lang="en-US" sz="3400" b="1"/>
          </a:p>
        </p:txBody>
      </p:sp>
      <p:sp>
        <p:nvSpPr>
          <p:cNvPr id="33795" name="Rectangle 7"/>
          <p:cNvSpPr>
            <a:spLocks noChangeArrowheads="1"/>
          </p:cNvSpPr>
          <p:nvPr/>
        </p:nvSpPr>
        <p:spPr bwMode="auto">
          <a:xfrm>
            <a:off x="152400" y="0"/>
            <a:ext cx="54435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2d Role-play the conversation.</a:t>
            </a:r>
          </a:p>
        </p:txBody>
      </p:sp>
      <p:pic>
        <p:nvPicPr>
          <p:cNvPr id="33796" name="Picture 9" descr="A-2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48000"/>
            <a:ext cx="274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Unit5 Section A 2d.mp3" descr="Unit5 Section A 2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audio>
              <p:cMediaNode>
                <p:cTn id="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3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5169" fill="hold"/>
                                        <p:tgtEl>
                                          <p:spTgt spid="33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7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534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45000"/>
              </a:lnSpc>
            </a:pPr>
            <a:r>
              <a:rPr lang="en-US" sz="3400" b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Sarah: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Well,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</a:t>
            </a:r>
            <a:r>
              <a:rPr lang="en-US" sz="3400" b="1" u="sng">
                <a:solidFill>
                  <a:srgbClr val="FF0000"/>
                </a:solidFill>
                <a:cs typeface="Times New Roman" pitchFamily="18" charset="0"/>
              </a:rPr>
              <a:t>’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mind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soap operas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. But     </a:t>
            </a:r>
          </a:p>
          <a:p>
            <a:pPr eaLnBrk="0" hangingPunct="0">
              <a:lnSpc>
                <a:spcPct val="145000"/>
              </a:lnSpc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my favorite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TV shows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are the news  </a:t>
            </a:r>
          </a:p>
          <a:p>
            <a:pPr eaLnBrk="0" hangingPunct="0">
              <a:lnSpc>
                <a:spcPct val="145000"/>
              </a:lnSpc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and </a:t>
            </a:r>
            <a:r>
              <a:rPr lang="en-US" sz="3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talk shows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.</a:t>
            </a:r>
            <a:endParaRPr lang="en-US" sz="3400" b="1"/>
          </a:p>
          <a:p>
            <a:pPr eaLnBrk="0" hangingPunct="0">
              <a:lnSpc>
                <a:spcPct val="145000"/>
              </a:lnSpc>
            </a:pPr>
            <a:r>
              <a:rPr lang="en-US" sz="3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Grace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: They</a:t>
            </a:r>
            <a:r>
              <a:rPr lang="en-US" sz="3400" b="1">
                <a:cs typeface="Times New Roman" pitchFamily="18" charset="0"/>
              </a:rPr>
              <a:t>’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re boring!</a:t>
            </a:r>
            <a:endParaRPr lang="en-US" sz="3400" b="1"/>
          </a:p>
          <a:p>
            <a:pPr eaLnBrk="0" hangingPunct="0">
              <a:lnSpc>
                <a:spcPct val="145000"/>
              </a:lnSpc>
            </a:pPr>
            <a:r>
              <a:rPr lang="en-US" sz="3400" b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Sarah: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Well, they may not be very exciting, but              </a:t>
            </a:r>
          </a:p>
          <a:p>
            <a:pPr eaLnBrk="0" hangingPunct="0">
              <a:lnSpc>
                <a:spcPct val="145000"/>
              </a:lnSpc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you can 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expect to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 learn a lot from them.  </a:t>
            </a:r>
          </a:p>
          <a:p>
            <a:pPr eaLnBrk="0" hangingPunct="0">
              <a:lnSpc>
                <a:spcPct val="145000"/>
              </a:lnSpc>
            </a:pPr>
            <a:r>
              <a:rPr lang="en-US" sz="3400" b="1">
                <a:latin typeface="Times New Roman" pitchFamily="18" charset="0"/>
                <a:cs typeface="Times New Roman" pitchFamily="18" charset="0"/>
              </a:rPr>
              <a:t>             I </a:t>
            </a:r>
            <a:r>
              <a:rPr lang="en-US" sz="3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hope to</a:t>
            </a:r>
            <a:r>
              <a:rPr lang="en-US" sz="3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>
                <a:latin typeface="Times New Roman" pitchFamily="18" charset="0"/>
                <a:cs typeface="Times New Roman" pitchFamily="18" charset="0"/>
              </a:rPr>
              <a:t>be a TV reporter one day.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2133600" y="457200"/>
            <a:ext cx="446405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000099"/>
                </a:solidFill>
                <a:latin typeface="Times New Roman" pitchFamily="18" charset="0"/>
              </a:rPr>
              <a:t>Language Points</a:t>
            </a:r>
            <a:r>
              <a:rPr 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228600" y="1143000"/>
            <a:ext cx="8763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AutoNum type="arabicPeriod"/>
            </a:pPr>
            <a:r>
              <a:rPr lang="en-US" sz="3200" b="1">
                <a:latin typeface="Times New Roman" pitchFamily="18" charset="0"/>
              </a:rPr>
              <a:t>Do you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plan to</a:t>
            </a:r>
            <a:r>
              <a:rPr lang="en-US" sz="3200" b="1">
                <a:latin typeface="Times New Roman" pitchFamily="18" charset="0"/>
              </a:rPr>
              <a:t> watch the news tonight?</a:t>
            </a:r>
          </a:p>
          <a:p>
            <a:pPr eaLnBrk="1" hangingPunct="1">
              <a:lnSpc>
                <a:spcPct val="125000"/>
              </a:lnSpc>
            </a:pPr>
            <a:r>
              <a:rPr lang="en-US" sz="3200" b="1">
                <a:latin typeface="Times New Roman" pitchFamily="18" charset="0"/>
              </a:rPr>
              <a:t>   </a:t>
            </a:r>
            <a:r>
              <a:rPr lang="zh-CN" altLang="en-US" sz="3200" b="1">
                <a:latin typeface="Times New Roman" pitchFamily="18" charset="0"/>
              </a:rPr>
              <a:t>你今晚打算看新闻吗？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Times New Roman" pitchFamily="18" charset="0"/>
              </a:rPr>
              <a:t>   </a:t>
            </a:r>
            <a:r>
              <a:rPr lang="en-US" sz="3200" b="1">
                <a:latin typeface="Times New Roman" pitchFamily="18" charset="0"/>
              </a:rPr>
              <a:t>plan </a:t>
            </a:r>
            <a:r>
              <a:rPr lang="en-US" sz="3200" b="1">
                <a:solidFill>
                  <a:srgbClr val="0000FF"/>
                </a:solidFill>
                <a:latin typeface="Times New Roman" pitchFamily="18" charset="0"/>
              </a:rPr>
              <a:t>vt. &amp; vi</a:t>
            </a:r>
            <a:r>
              <a:rPr lang="en-US" sz="3200" b="1">
                <a:latin typeface="Times New Roman" pitchFamily="18" charset="0"/>
              </a:rPr>
              <a:t>.</a:t>
            </a:r>
            <a:r>
              <a:rPr lang="zh-CN" altLang="en-US" sz="3200" b="1">
                <a:latin typeface="Times New Roman" pitchFamily="18" charset="0"/>
              </a:rPr>
              <a:t>计划</a:t>
            </a:r>
            <a:r>
              <a:rPr lang="en-US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打算，常用搭配为</a:t>
            </a:r>
          </a:p>
          <a:p>
            <a:pPr eaLnBrk="1" hangingPunct="1">
              <a:lnSpc>
                <a:spcPct val="125000"/>
              </a:lnSpc>
            </a:pPr>
            <a:endParaRPr lang="zh-CN" altLang="en-US" sz="3200" b="1">
              <a:latin typeface="Times New Roman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Times New Roman" pitchFamily="18" charset="0"/>
              </a:rPr>
              <a:t>   </a:t>
            </a:r>
            <a:r>
              <a:rPr lang="en-US" sz="3200" b="1">
                <a:latin typeface="Times New Roman" pitchFamily="18" charset="0"/>
              </a:rPr>
              <a:t>plan </a:t>
            </a:r>
            <a:r>
              <a:rPr lang="zh-CN" altLang="en-US" sz="3200" b="1">
                <a:latin typeface="Times New Roman" pitchFamily="18" charset="0"/>
              </a:rPr>
              <a:t>还可作名词，如：</a:t>
            </a:r>
            <a:r>
              <a:rPr lang="en-US" sz="3200" b="1">
                <a:solidFill>
                  <a:srgbClr val="0000FF"/>
                </a:solidFill>
                <a:latin typeface="Times New Roman" pitchFamily="18" charset="0"/>
              </a:rPr>
              <a:t>make plans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制定计划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Times New Roman" pitchFamily="18" charset="0"/>
              </a:rPr>
              <a:t>   </a:t>
            </a:r>
            <a:r>
              <a:rPr lang="en-US" sz="3200" b="1">
                <a:solidFill>
                  <a:srgbClr val="0000FF"/>
                </a:solidFill>
                <a:latin typeface="Times New Roman" pitchFamily="18" charset="0"/>
              </a:rPr>
              <a:t>according to plan</a:t>
            </a:r>
            <a:r>
              <a:rPr lang="en-US" sz="3200" b="1">
                <a:latin typeface="Times New Roman" pitchFamily="18" charset="0"/>
              </a:rPr>
              <a:t>   </a:t>
            </a:r>
            <a:r>
              <a:rPr lang="zh-CN" altLang="en-US" sz="3200" b="1">
                <a:latin typeface="Times New Roman" pitchFamily="18" charset="0"/>
              </a:rPr>
              <a:t>根据计划。 例如： 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Times New Roman" pitchFamily="18" charset="0"/>
              </a:rPr>
              <a:t>   </a:t>
            </a:r>
            <a:r>
              <a:rPr lang="en-US" sz="3200" b="1">
                <a:latin typeface="Times New Roman" pitchFamily="18" charset="0"/>
              </a:rPr>
              <a:t>I </a:t>
            </a:r>
            <a:r>
              <a:rPr lang="en-US" sz="3200" b="1" i="1">
                <a:solidFill>
                  <a:srgbClr val="0000FF"/>
                </a:solidFill>
                <a:latin typeface="Times New Roman" pitchFamily="18" charset="0"/>
              </a:rPr>
              <a:t>plan to</a:t>
            </a:r>
            <a:r>
              <a:rPr lang="en-US" sz="3200" b="1">
                <a:latin typeface="Times New Roman" pitchFamily="18" charset="0"/>
              </a:rPr>
              <a:t> go swimming tomorrow.</a:t>
            </a:r>
          </a:p>
          <a:p>
            <a:pPr eaLnBrk="1" hangingPunct="1">
              <a:lnSpc>
                <a:spcPct val="125000"/>
              </a:lnSpc>
            </a:pPr>
            <a:r>
              <a:rPr lang="en-US" sz="3200" b="1">
                <a:latin typeface="Times New Roman" pitchFamily="18" charset="0"/>
              </a:rPr>
              <a:t>   It is better for you to </a:t>
            </a:r>
            <a:r>
              <a:rPr lang="en-US" sz="3200" b="1" i="1">
                <a:solidFill>
                  <a:srgbClr val="0000FF"/>
                </a:solidFill>
                <a:latin typeface="Times New Roman" pitchFamily="18" charset="0"/>
              </a:rPr>
              <a:t>make plan</a:t>
            </a:r>
            <a:r>
              <a:rPr lang="en-US" sz="3200" b="1">
                <a:latin typeface="Times New Roman" pitchFamily="18" charset="0"/>
              </a:rPr>
              <a:t> for your future. </a:t>
            </a:r>
          </a:p>
          <a:p>
            <a:pPr eaLnBrk="1" hangingPunct="1">
              <a:lnSpc>
                <a:spcPct val="125000"/>
              </a:lnSpc>
            </a:pPr>
            <a:r>
              <a:rPr lang="en-US" sz="3200" b="1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125000"/>
              </a:lnSpc>
            </a:pPr>
            <a:endParaRPr lang="en-US" sz="3200" b="1">
              <a:latin typeface="Times New Roman" pitchFamily="18" charset="0"/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609600" y="3048000"/>
            <a:ext cx="4784725" cy="701675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plan to do sth</a:t>
            </a:r>
            <a:r>
              <a:rPr lang="en-US" sz="3200" b="1">
                <a:latin typeface="Times New Roman" pitchFamily="18" charset="0"/>
              </a:rPr>
              <a:t>  </a:t>
            </a:r>
            <a:r>
              <a:rPr lang="zh-CN" altLang="en-US" sz="3200" b="1">
                <a:latin typeface="Times New Roman" pitchFamily="18" charset="0"/>
              </a:rPr>
              <a:t>计划做某事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457200"/>
            <a:ext cx="8229600" cy="6096000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sz="3500" b="1">
                <a:latin typeface="Times New Roman" pitchFamily="18" charset="0"/>
              </a:rPr>
              <a:t>2. Do you </a:t>
            </a:r>
            <a:r>
              <a:rPr lang="en-US" sz="3500" b="1">
                <a:solidFill>
                  <a:srgbClr val="FF0000"/>
                </a:solidFill>
                <a:latin typeface="Times New Roman" pitchFamily="18" charset="0"/>
              </a:rPr>
              <a:t>want </a:t>
            </a:r>
            <a:r>
              <a:rPr lang="en-US" sz="3500" b="1">
                <a:latin typeface="Times New Roman" pitchFamily="18" charset="0"/>
              </a:rPr>
              <a:t>to join me?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sz="3500" b="1">
                <a:latin typeface="Times New Roman" pitchFamily="18" charset="0"/>
              </a:rPr>
              <a:t>    </a:t>
            </a:r>
            <a:r>
              <a:rPr lang="zh-CN" altLang="en-US" sz="3500" b="1">
                <a:latin typeface="Times New Roman" pitchFamily="18" charset="0"/>
              </a:rPr>
              <a:t>你想要加入我吗？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3500" b="1">
                <a:latin typeface="Times New Roman" pitchFamily="18" charset="0"/>
              </a:rPr>
              <a:t>   </a:t>
            </a:r>
            <a:r>
              <a:rPr lang="en-US" sz="3500" b="1">
                <a:latin typeface="Times New Roman" pitchFamily="18" charset="0"/>
              </a:rPr>
              <a:t>1) </a:t>
            </a:r>
            <a:r>
              <a:rPr lang="en-US" sz="3500" b="1">
                <a:solidFill>
                  <a:srgbClr val="0000CC"/>
                </a:solidFill>
                <a:latin typeface="Times New Roman" pitchFamily="18" charset="0"/>
              </a:rPr>
              <a:t>want  vt. </a:t>
            </a:r>
            <a:r>
              <a:rPr lang="zh-CN" altLang="en-US" sz="3500" b="1">
                <a:solidFill>
                  <a:srgbClr val="0000CC"/>
                </a:solidFill>
                <a:latin typeface="Times New Roman" pitchFamily="18" charset="0"/>
              </a:rPr>
              <a:t>意为“需要；想要”。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3500" b="1">
                <a:solidFill>
                  <a:srgbClr val="0000CC"/>
                </a:solidFill>
                <a:latin typeface="Times New Roman" pitchFamily="18" charset="0"/>
              </a:rPr>
              <a:t>        </a:t>
            </a:r>
            <a:r>
              <a:rPr lang="zh-CN" altLang="en-US" sz="3500" b="1">
                <a:latin typeface="Times New Roman" pitchFamily="18" charset="0"/>
              </a:rPr>
              <a:t>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3500" b="1">
                <a:latin typeface="Times New Roman" pitchFamily="18" charset="0"/>
              </a:rPr>
              <a:t>      </a:t>
            </a:r>
            <a:r>
              <a:rPr lang="en-US" sz="3500" b="1">
                <a:latin typeface="Times New Roman" pitchFamily="18" charset="0"/>
              </a:rPr>
              <a:t>I want a sweater. 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3500" b="1">
                <a:latin typeface="Times New Roman" pitchFamily="18" charset="0"/>
              </a:rPr>
              <a:t>      </a:t>
            </a:r>
            <a:r>
              <a:rPr lang="en-US" sz="3500" b="1">
                <a:latin typeface="Times New Roman" pitchFamily="18" charset="0"/>
              </a:rPr>
              <a:t> </a:t>
            </a:r>
            <a:r>
              <a:rPr lang="zh-CN" altLang="en-US" sz="3500" b="1">
                <a:latin typeface="Times New Roman" pitchFamily="18" charset="0"/>
              </a:rPr>
              <a:t>我需要一件毛衣。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3500" b="1">
                <a:latin typeface="Times New Roman" pitchFamily="18" charset="0"/>
              </a:rPr>
              <a:t>      </a:t>
            </a:r>
            <a:r>
              <a:rPr lang="en-US" sz="3500" b="1">
                <a:latin typeface="Times New Roman" pitchFamily="18" charset="0"/>
              </a:rPr>
              <a:t>The boy wants to go to Taiyuan.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sz="3500" b="1">
                <a:latin typeface="Times New Roman" pitchFamily="18" charset="0"/>
              </a:rPr>
              <a:t>       </a:t>
            </a:r>
            <a:r>
              <a:rPr lang="zh-CN" altLang="en-US" sz="3500" b="1">
                <a:latin typeface="Times New Roman" pitchFamily="18" charset="0"/>
              </a:rPr>
              <a:t>那个小男孩想去太原。</a:t>
            </a:r>
            <a:endParaRPr lang="zh-CN" altLang="en-US" sz="3500">
              <a:latin typeface="Times New Roman" pitchFamily="18" charset="0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90600" y="2895600"/>
            <a:ext cx="3962400" cy="758825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sz="3500" b="1">
                <a:solidFill>
                  <a:srgbClr val="0000CC"/>
                </a:solidFill>
                <a:latin typeface="Times New Roman" pitchFamily="18" charset="0"/>
              </a:rPr>
              <a:t>want + n   </a:t>
            </a:r>
            <a:r>
              <a:rPr lang="zh-CN" altLang="en-US" sz="3500" b="1">
                <a:solidFill>
                  <a:srgbClr val="0000CC"/>
                </a:solidFill>
                <a:latin typeface="Times New Roman" pitchFamily="18" charset="0"/>
              </a:rPr>
              <a:t>想要</a:t>
            </a:r>
            <a:r>
              <a:rPr lang="en-US" sz="3500" b="1">
                <a:solidFill>
                  <a:srgbClr val="0000CC"/>
                </a:solidFill>
                <a:latin typeface="Times New Roman" pitchFamily="18" charset="0"/>
              </a:rPr>
              <a:t>……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533400" y="685800"/>
            <a:ext cx="5427663" cy="758825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sz="3500" b="1">
                <a:solidFill>
                  <a:srgbClr val="0000CC"/>
                </a:solidFill>
                <a:latin typeface="Times New Roman" pitchFamily="18" charset="0"/>
              </a:rPr>
              <a:t>want to do sth   </a:t>
            </a:r>
            <a:r>
              <a:rPr lang="zh-CN" altLang="en-US" sz="3500" b="1">
                <a:solidFill>
                  <a:srgbClr val="0000CC"/>
                </a:solidFill>
                <a:latin typeface="Times New Roman" pitchFamily="18" charset="0"/>
              </a:rPr>
              <a:t>想要做某事</a:t>
            </a: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533400" y="1600200"/>
            <a:ext cx="89154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latin typeface="Times New Roman" pitchFamily="18" charset="0"/>
              </a:rPr>
              <a:t>e.g. If you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want to</a:t>
            </a:r>
            <a:r>
              <a:rPr lang="en-US" sz="3200" b="1">
                <a:latin typeface="Times New Roman" pitchFamily="18" charset="0"/>
              </a:rPr>
              <a:t> be respected, please learn to   </a:t>
            </a: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latin typeface="Times New Roman" pitchFamily="18" charset="0"/>
              </a:rPr>
              <a:t>       respect others first.</a:t>
            </a: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如果你想别人尊重你，就请先尊重别人。</a:t>
            </a:r>
          </a:p>
          <a:p>
            <a:pPr eaLnBrk="1" hangingPunct="1">
              <a:lnSpc>
                <a:spcPct val="130000"/>
              </a:lnSpc>
            </a:pPr>
            <a:endParaRPr lang="en-US" sz="3200" b="1">
              <a:latin typeface="Times New Roman" pitchFamily="18" charset="0"/>
            </a:endParaRPr>
          </a:p>
        </p:txBody>
      </p:sp>
      <p:sp>
        <p:nvSpPr>
          <p:cNvPr id="37892" name="Text Box 6"/>
          <p:cNvSpPr txBox="1">
            <a:spLocks noChangeArrowheads="1"/>
          </p:cNvSpPr>
          <p:nvPr/>
        </p:nvSpPr>
        <p:spPr bwMode="auto">
          <a:xfrm>
            <a:off x="609600" y="3733800"/>
            <a:ext cx="7518400" cy="758825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sz="3500" b="1">
                <a:solidFill>
                  <a:srgbClr val="0000CC"/>
                </a:solidFill>
                <a:latin typeface="Times New Roman" pitchFamily="18" charset="0"/>
              </a:rPr>
              <a:t>want sb to do sth </a:t>
            </a:r>
            <a:r>
              <a:rPr lang="zh-CN" altLang="en-US" sz="3500" b="1">
                <a:solidFill>
                  <a:srgbClr val="0000CC"/>
                </a:solidFill>
                <a:latin typeface="Times New Roman" pitchFamily="18" charset="0"/>
              </a:rPr>
              <a:t>想让某人干某事</a:t>
            </a:r>
            <a:r>
              <a:rPr lang="en-US" sz="3500" b="1">
                <a:solidFill>
                  <a:srgbClr val="0000CC"/>
                </a:solidFill>
                <a:latin typeface="Times New Roman" pitchFamily="18" charset="0"/>
              </a:rPr>
              <a:t>……</a:t>
            </a:r>
          </a:p>
        </p:txBody>
      </p:sp>
      <p:sp>
        <p:nvSpPr>
          <p:cNvPr id="37893" name="Rectangle 8"/>
          <p:cNvSpPr>
            <a:spLocks noChangeArrowheads="1"/>
          </p:cNvSpPr>
          <p:nvPr/>
        </p:nvSpPr>
        <p:spPr bwMode="auto">
          <a:xfrm>
            <a:off x="685800" y="4648200"/>
            <a:ext cx="7924800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I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want her to</a:t>
            </a:r>
            <a:r>
              <a:rPr lang="en-US" sz="3200" b="1">
                <a:latin typeface="Times New Roman" pitchFamily="18" charset="0"/>
              </a:rPr>
              <a:t> go to a movie with me. </a:t>
            </a:r>
          </a:p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我想让她和我去看电影。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nimBg="1" autoUpdateAnimBg="0"/>
      <p:bldP spid="37892" grpId="0" bldLvl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3534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3.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 do you think of</a:t>
            </a:r>
            <a:r>
              <a:rPr lang="en-US" sz="3200" b="1">
                <a:latin typeface="Times New Roman" pitchFamily="18" charset="0"/>
              </a:rPr>
              <a:t> game shows?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AutoNum type="arabicParenR"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 do you think of ...?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“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你认为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······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    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怎么样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?”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  </a:t>
            </a:r>
            <a:r>
              <a:rPr lang="zh-CN" altLang="en-US" sz="3200" b="1">
                <a:latin typeface="Times New Roman" pitchFamily="18" charset="0"/>
              </a:rPr>
              <a:t>谈论对某事物的喜好程度</a:t>
            </a:r>
            <a:r>
              <a:rPr lang="en-US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可选择的回答有：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685800" y="3733800"/>
            <a:ext cx="7835900" cy="2317750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I like it./I don't mind it./I don't like it./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I can't stand it./I like it very much./I love it./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It's beautiful./They're fantastic. 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81000"/>
            <a:ext cx="8424863" cy="5475288"/>
          </a:xfrm>
          <a:noFill/>
        </p:spPr>
        <p:txBody>
          <a:bodyPr wrap="none"/>
          <a:lstStyle/>
          <a:p>
            <a:pPr marL="609600" indent="-609600">
              <a:lnSpc>
                <a:spcPct val="120000"/>
              </a:lnSpc>
              <a:buFontTx/>
              <a:buNone/>
            </a:pPr>
            <a:r>
              <a:rPr lang="en-US" sz="3600" b="1">
                <a:latin typeface="Times New Roman" pitchFamily="18" charset="0"/>
              </a:rPr>
              <a:t>2)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 think</a:t>
            </a:r>
            <a:r>
              <a:rPr lang="en-US" sz="3600" b="1">
                <a:latin typeface="Times New Roman" pitchFamily="18" charset="0"/>
              </a:rPr>
              <a:t>  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“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想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考虑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思索”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(v. 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动词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) 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可以和许多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介词搭配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组成新的意思。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think</a:t>
            </a:r>
            <a:r>
              <a:rPr lang="en-US" sz="3600" b="1">
                <a:latin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of</a:t>
            </a:r>
            <a:r>
              <a:rPr lang="en-US" sz="3600" b="1">
                <a:latin typeface="Times New Roman" pitchFamily="18" charset="0"/>
              </a:rPr>
              <a:t>  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“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考虑”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; “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有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······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的看法”</a:t>
            </a: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有时等同于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en-US" sz="3600" b="1">
                <a:solidFill>
                  <a:srgbClr val="000099"/>
                </a:solidFill>
                <a:latin typeface="Times New Roman" pitchFamily="18" charset="0"/>
              </a:rPr>
              <a:t>think about.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en-US" sz="3600" b="1">
                <a:latin typeface="Times New Roman" pitchFamily="18" charset="0"/>
              </a:rPr>
              <a:t>e.g. What does he think of Beijing Opera?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en-US" sz="3600" b="1">
                <a:latin typeface="Times New Roman" pitchFamily="18" charset="0"/>
              </a:rPr>
              <a:t>        </a:t>
            </a:r>
            <a:r>
              <a:rPr lang="zh-CN" altLang="en-US" sz="3600" b="1">
                <a:latin typeface="Times New Roman" pitchFamily="18" charset="0"/>
              </a:rPr>
              <a:t>他对京剧有什么看法？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    </a:t>
            </a:r>
            <a:r>
              <a:rPr lang="en-US" sz="3600" b="1">
                <a:latin typeface="Times New Roman" pitchFamily="18" charset="0"/>
              </a:rPr>
              <a:t>My mother always thinks of everything!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r>
              <a:rPr lang="en-US" sz="3600" b="1">
                <a:latin typeface="Times New Roman" pitchFamily="18" charset="0"/>
              </a:rPr>
              <a:t>       </a:t>
            </a:r>
            <a:r>
              <a:rPr lang="zh-CN" altLang="en-US" sz="3600" b="1">
                <a:latin typeface="Times New Roman" pitchFamily="18" charset="0"/>
              </a:rPr>
              <a:t>我妈妈总是想到所有的东西。</a:t>
            </a:r>
          </a:p>
          <a:p>
            <a:pPr marL="609600" indent="-609600">
              <a:lnSpc>
                <a:spcPct val="120000"/>
              </a:lnSpc>
              <a:buFontTx/>
              <a:buNone/>
            </a:pPr>
            <a:endParaRPr lang="en-US" sz="36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2057400"/>
            <a:ext cx="8135938" cy="4038600"/>
          </a:xfrm>
          <a:noFill/>
        </p:spPr>
        <p:txBody>
          <a:bodyPr wrap="none"/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sz="3200" b="1">
                <a:latin typeface="Times New Roman" pitchFamily="18" charset="0"/>
              </a:rPr>
              <a:t>e.g. Mr. Black thinks highly of his son. 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布莱克先生对他儿子评价甚高。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think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about</a:t>
            </a:r>
            <a:r>
              <a:rPr lang="en-US" sz="3200" b="1">
                <a:latin typeface="Times New Roman" pitchFamily="18" charset="0"/>
              </a:rPr>
              <a:t> 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“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考虑”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(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指计划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观念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看它是否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相宜、可行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)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sz="3200" b="1">
                <a:latin typeface="Times New Roman" pitchFamily="18" charset="0"/>
              </a:rPr>
              <a:t>e.g. He is thinking about going to China.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sz="3200" b="1">
                <a:latin typeface="Times New Roman" pitchFamily="18" charset="0"/>
              </a:rPr>
              <a:t>       </a:t>
            </a:r>
            <a:r>
              <a:rPr lang="zh-CN" altLang="en-US" sz="3200" b="1">
                <a:latin typeface="Times New Roman" pitchFamily="18" charset="0"/>
              </a:rPr>
              <a:t>他正在考虑去中国。</a:t>
            </a:r>
            <a:endParaRPr lang="zh-CN" altLang="en-US" sz="3200">
              <a:latin typeface="Times New Roman" pitchFamily="18" charset="0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81000" y="1066800"/>
            <a:ext cx="8610600" cy="579438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think highly of sb. /sth.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对某人或某物评价甚高</a:t>
            </a:r>
            <a:endParaRPr lang="zh-CN" altLang="en-US" sz="320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533400" y="762000"/>
            <a:ext cx="8424863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sz="3200" b="1">
                <a:latin typeface="Times New Roman" pitchFamily="18" charset="0"/>
              </a:rPr>
              <a:t>4. I don’t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mind </a:t>
            </a:r>
            <a:r>
              <a:rPr lang="en-US" sz="3200" b="1">
                <a:latin typeface="Times New Roman" pitchFamily="18" charset="0"/>
              </a:rPr>
              <a:t>them.     </a:t>
            </a:r>
            <a:r>
              <a:rPr lang="zh-CN" altLang="en-US" sz="3200" b="1">
                <a:latin typeface="Times New Roman" pitchFamily="18" charset="0"/>
              </a:rPr>
              <a:t>我不介意他们。 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mind: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介意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;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在乎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;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反对。其后接名词或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v-ing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形式或从句作宾语，常用于疑问句、否定句、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条件句中。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(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表示请求或征求意见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) </a:t>
            </a:r>
          </a:p>
          <a:p>
            <a:pPr eaLnBrk="1" hangingPunct="1">
              <a:spcBef>
                <a:spcPct val="40000"/>
              </a:spcBef>
            </a:pPr>
            <a:endParaRPr lang="en-US" sz="3200" b="1">
              <a:latin typeface="Times New Roman" pitchFamily="18" charset="0"/>
            </a:endParaRPr>
          </a:p>
          <a:p>
            <a:pPr eaLnBrk="1" hangingPunct="1">
              <a:spcBef>
                <a:spcPct val="40000"/>
              </a:spcBef>
            </a:pPr>
            <a:r>
              <a:rPr lang="en-US" sz="3200" b="1">
                <a:latin typeface="Times New Roman" pitchFamily="18" charset="0"/>
              </a:rPr>
              <a:t>  e.g. Would you mind opening the door? </a:t>
            </a:r>
          </a:p>
          <a:p>
            <a:pPr eaLnBrk="1" hangingPunct="1">
              <a:spcBef>
                <a:spcPct val="40000"/>
              </a:spcBef>
            </a:pPr>
            <a:endParaRPr lang="en-US" sz="3200" b="1">
              <a:latin typeface="Times New Roman" pitchFamily="18" charset="0"/>
            </a:endParaRPr>
          </a:p>
          <a:p>
            <a:pPr eaLnBrk="1" hangingPunct="1">
              <a:spcBef>
                <a:spcPct val="40000"/>
              </a:spcBef>
            </a:pPr>
            <a:r>
              <a:rPr lang="en-US" sz="3200" b="1">
                <a:latin typeface="Times New Roman" pitchFamily="18" charset="0"/>
              </a:rPr>
              <a:t>  e.g. Do you mind my dog?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762000" y="3505200"/>
            <a:ext cx="4876800" cy="579438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Would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you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mind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doing</a:t>
            </a:r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…?</a:t>
            </a:r>
            <a:endParaRPr lang="en-US" sz="3200" b="1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838200" y="4953000"/>
            <a:ext cx="3230563" cy="579438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Do you mind …?</a:t>
            </a:r>
            <a:r>
              <a:rPr lang="en-US" sz="3200" b="1">
                <a:latin typeface="Times New Roman" pitchFamily="18" charset="0"/>
              </a:rPr>
              <a:t> </a:t>
            </a:r>
            <a:endParaRPr lang="en-US" sz="3200" b="1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98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98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ldLvl="0" animBg="1" autoUpdateAnimBg="0"/>
      <p:bldP spid="41988" grpId="0" build="allAtOnce" bldLvl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52400" y="304800"/>
            <a:ext cx="8569325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5. I can’t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200" b="1">
                <a:latin typeface="Times New Roman" pitchFamily="18" charset="0"/>
              </a:rPr>
              <a:t> it! </a:t>
            </a:r>
            <a:r>
              <a:rPr lang="zh-CN" altLang="en-US" sz="3200" b="1">
                <a:latin typeface="Times New Roman" pitchFamily="18" charset="0"/>
              </a:rPr>
              <a:t>我不能忍受它</a:t>
            </a:r>
            <a:r>
              <a:rPr lang="en-US" sz="3200" b="1">
                <a:latin typeface="Times New Roman" pitchFamily="18" charset="0"/>
              </a:rPr>
              <a:t>/</a:t>
            </a:r>
            <a:r>
              <a:rPr lang="zh-CN" altLang="en-US" sz="3200" b="1">
                <a:latin typeface="Times New Roman" pitchFamily="18" charset="0"/>
              </a:rPr>
              <a:t>我受不了它！ 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 </a:t>
            </a:r>
            <a:r>
              <a:rPr lang="en-US" sz="3200" b="1">
                <a:latin typeface="Times New Roman" pitchFamily="18" charset="0"/>
              </a:rPr>
              <a:t> 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1)“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站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站立”</a:t>
            </a: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latin typeface="Times New Roman" pitchFamily="18" charset="0"/>
              </a:rPr>
              <a:t>e.g.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200" b="1">
                <a:latin typeface="Times New Roman" pitchFamily="18" charset="0"/>
              </a:rPr>
              <a:t> up!   </a:t>
            </a:r>
            <a:r>
              <a:rPr lang="zh-CN" altLang="en-US" sz="3200" b="1">
                <a:latin typeface="Times New Roman" pitchFamily="18" charset="0"/>
              </a:rPr>
              <a:t>起立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                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2) “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顺利接受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; 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忍耐</a:t>
            </a:r>
            <a:r>
              <a:rPr lang="zh-CN" altLang="en-US" sz="3200">
                <a:solidFill>
                  <a:srgbClr val="000099"/>
                </a:solidFill>
                <a:latin typeface="Times New Roman" pitchFamily="18" charset="0"/>
              </a:rPr>
              <a:t>、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忍受”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(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多用于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                      否定句、疑问句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) ,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后可接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动名词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。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e.g.  I can’t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200" b="1">
                <a:latin typeface="Times New Roman" pitchFamily="18" charset="0"/>
              </a:rPr>
              <a:t> the movie! It is too boring! 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        Mary couldn't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200" b="1">
                <a:latin typeface="Times New Roman" pitchFamily="18" charset="0"/>
              </a:rPr>
              <a:t> the hot weather.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       Can you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200" b="1">
                <a:latin typeface="Times New Roman" pitchFamily="18" charset="0"/>
              </a:rPr>
              <a:t> the pain? 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latin typeface="Times New Roman" pitchFamily="18" charset="0"/>
              </a:rPr>
              <a:t>          你忍受得了疼吗</a:t>
            </a:r>
            <a:r>
              <a:rPr lang="en-US" sz="3200" b="1">
                <a:latin typeface="Times New Roman" pitchFamily="18" charset="0"/>
              </a:rPr>
              <a:t>?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          </a:t>
            </a:r>
            <a:r>
              <a:rPr lang="en-US" sz="3200" b="1">
                <a:latin typeface="Times New Roman" pitchFamily="18" charset="0"/>
              </a:rPr>
              <a:t>I can’t stand waiting any longer.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828800" y="5410200"/>
            <a:ext cx="563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>
                <a:solidFill>
                  <a:srgbClr val="000099"/>
                </a:solidFill>
                <a:latin typeface="Times New Roman" pitchFamily="18" charset="0"/>
                <a:ea typeface="MS PGothic" pitchFamily="34" charset="-128"/>
              </a:rPr>
              <a:t>news</a:t>
            </a:r>
          </a:p>
        </p:txBody>
      </p:sp>
      <p:pic>
        <p:nvPicPr>
          <p:cNvPr id="7171" name="Picture 4" descr="00-00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3733800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  <p:pic>
        <p:nvPicPr>
          <p:cNvPr id="7173" name="Picture 5" descr="xin_15060616113653167701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52600"/>
            <a:ext cx="45148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609600" y="1447800"/>
            <a:ext cx="8208963" cy="468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1. My grandfather likes wearing fashion clothes. 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    He ____________        what young people 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    ________  (</a:t>
            </a:r>
            <a:r>
              <a:rPr lang="zh-CN" altLang="en-US" sz="2800" b="1">
                <a:latin typeface="Times New Roman" pitchFamily="18" charset="0"/>
              </a:rPr>
              <a:t>认为</a:t>
            </a:r>
            <a:r>
              <a:rPr lang="en-US" sz="2800" b="1">
                <a:latin typeface="Times New Roman" pitchFamily="18" charset="0"/>
              </a:rPr>
              <a:t>)him.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2. The old men ____________              rock music. 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    They think it’s too noisy.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3. Her sister _______           soap opera. 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    That’s her favorite.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4. I __________           to go shopping with Mother. </a:t>
            </a:r>
          </a:p>
          <a:p>
            <a:pPr eaLnBrk="1" hangingPunct="1">
              <a:spcBef>
                <a:spcPct val="20000"/>
              </a:spcBef>
            </a:pPr>
            <a:r>
              <a:rPr lang="en-US" sz="2800" b="1">
                <a:latin typeface="Times New Roman" pitchFamily="18" charset="0"/>
              </a:rPr>
              <a:t>    It’s crowded in the store.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547813" y="18446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doesn’t</a:t>
            </a:r>
            <a:r>
              <a:rPr 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mind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042988" y="2349500"/>
            <a:ext cx="13922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think</a:t>
            </a:r>
            <a:r>
              <a:rPr 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of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132138" y="2852738"/>
            <a:ext cx="1885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can’t</a:t>
            </a:r>
            <a:r>
              <a:rPr 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2700338" y="3862388"/>
            <a:ext cx="933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loves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258888" y="4868863"/>
            <a:ext cx="1746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like</a:t>
            </a: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3851275" y="1916113"/>
            <a:ext cx="431800" cy="360362"/>
          </a:xfrm>
          <a:prstGeom prst="smileyFace">
            <a:avLst>
              <a:gd name="adj" fmla="val 454"/>
            </a:avLst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grpSp>
        <p:nvGrpSpPr>
          <p:cNvPr id="44041" name="Group 9"/>
          <p:cNvGrpSpPr>
            <a:grpSpLocks/>
          </p:cNvGrpSpPr>
          <p:nvPr/>
        </p:nvGrpSpPr>
        <p:grpSpPr bwMode="auto">
          <a:xfrm>
            <a:off x="5292725" y="2924175"/>
            <a:ext cx="1006475" cy="431800"/>
            <a:chOff x="0" y="0"/>
            <a:chExt cx="634" cy="272"/>
          </a:xfrm>
        </p:grpSpPr>
        <p:sp>
          <p:nvSpPr>
            <p:cNvPr id="44042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317" cy="272"/>
            </a:xfrm>
            <a:prstGeom prst="smileyFace">
              <a:avLst>
                <a:gd name="adj" fmla="val -4653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3" name="AutoShape 11"/>
            <p:cNvSpPr>
              <a:spLocks noChangeArrowheads="1"/>
            </p:cNvSpPr>
            <p:nvPr/>
          </p:nvSpPr>
          <p:spPr bwMode="auto">
            <a:xfrm>
              <a:off x="317" y="0"/>
              <a:ext cx="317" cy="272"/>
            </a:xfrm>
            <a:prstGeom prst="smileyFace">
              <a:avLst>
                <a:gd name="adj" fmla="val -4653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044" name="Group 12"/>
          <p:cNvGrpSpPr>
            <a:grpSpLocks/>
          </p:cNvGrpSpPr>
          <p:nvPr/>
        </p:nvGrpSpPr>
        <p:grpSpPr bwMode="auto">
          <a:xfrm>
            <a:off x="3924300" y="3933825"/>
            <a:ext cx="865188" cy="431800"/>
            <a:chOff x="0" y="0"/>
            <a:chExt cx="545" cy="272"/>
          </a:xfrm>
        </p:grpSpPr>
        <p:sp>
          <p:nvSpPr>
            <p:cNvPr id="44045" name="AutoShape 13"/>
            <p:cNvSpPr>
              <a:spLocks noChangeArrowheads="1"/>
            </p:cNvSpPr>
            <p:nvPr/>
          </p:nvSpPr>
          <p:spPr bwMode="auto">
            <a:xfrm>
              <a:off x="273" y="0"/>
              <a:ext cx="272" cy="27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6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272" cy="27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4047" name="AutoShape 15"/>
          <p:cNvSpPr>
            <a:spLocks noChangeArrowheads="1"/>
          </p:cNvSpPr>
          <p:nvPr/>
        </p:nvSpPr>
        <p:spPr bwMode="auto">
          <a:xfrm>
            <a:off x="3276600" y="4941888"/>
            <a:ext cx="431800" cy="431800"/>
          </a:xfrm>
          <a:prstGeom prst="smileyFace">
            <a:avLst>
              <a:gd name="adj" fmla="val -4653"/>
            </a:avLst>
          </a:prstGeom>
          <a:solidFill>
            <a:schemeClr val="bg1"/>
          </a:solidFill>
          <a:ln w="254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609600" y="1066800"/>
            <a:ext cx="5472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Ⅰ. </a:t>
            </a:r>
            <a:r>
              <a:rPr lang="en-US" sz="3200" b="1">
                <a:solidFill>
                  <a:srgbClr val="000099"/>
                </a:solidFill>
              </a:rPr>
              <a:t>Fill in the blanks. 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838200" y="228600"/>
            <a:ext cx="6411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Exercises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  <p:bldP spid="44036" grpId="0" autoUpdateAnimBg="0"/>
      <p:bldP spid="44037" grpId="0" autoUpdateAnimBg="0"/>
      <p:bldP spid="44038" grpId="0" autoUpdateAnimBg="0"/>
      <p:bldP spid="44039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95288" y="620713"/>
            <a:ext cx="8497887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5. --What _____ you think of soap operas?</a:t>
            </a: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    --I ______ stand ______.</a:t>
            </a: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6. --What _____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your classmates think of sports shows?</a:t>
            </a: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    --They _____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</a:rPr>
              <a:t>mind ______.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7. --What _____ she think of my new shirt?</a:t>
            </a: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    -- She _______ like _____.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8. --What ______ Tony think of the food?</a:t>
            </a: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    --He likes _____.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9. --What _____ they think of the cat?</a:t>
            </a:r>
          </a:p>
          <a:p>
            <a:pPr eaLnBrk="1" hangingPunct="1">
              <a:spcBef>
                <a:spcPct val="30000"/>
              </a:spcBef>
            </a:pPr>
            <a:r>
              <a:rPr lang="en-US" sz="2800" b="1">
                <a:latin typeface="Times New Roman" pitchFamily="18" charset="0"/>
              </a:rPr>
              <a:t>    --They love _____.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124075" y="620713"/>
            <a:ext cx="5762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331913" y="1125538"/>
            <a:ext cx="11509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can’t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419475" y="1125538"/>
            <a:ext cx="1223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them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124075" y="1700213"/>
            <a:ext cx="5762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979613" y="2852738"/>
            <a:ext cx="863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does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763713" y="3357563"/>
            <a:ext cx="1584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doesn’t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3995738" y="3357563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it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2051050" y="3933825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does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2555875" y="4508500"/>
            <a:ext cx="503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it</a:t>
            </a: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2195513" y="5013325"/>
            <a:ext cx="7191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2700338" y="5589588"/>
            <a:ext cx="7191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it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1908175" y="2276475"/>
            <a:ext cx="11509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3779838" y="2276475"/>
            <a:ext cx="1152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them</a:t>
            </a:r>
          </a:p>
        </p:txBody>
      </p:sp>
      <p:sp>
        <p:nvSpPr>
          <p:cNvPr id="45072" name="AutoShape 16"/>
          <p:cNvSpPr>
            <a:spLocks noChangeArrowheads="1"/>
          </p:cNvSpPr>
          <p:nvPr/>
        </p:nvSpPr>
        <p:spPr bwMode="auto">
          <a:xfrm>
            <a:off x="5219700" y="2420938"/>
            <a:ext cx="431800" cy="360362"/>
          </a:xfrm>
          <a:prstGeom prst="smileyFace">
            <a:avLst>
              <a:gd name="adj" fmla="val 454"/>
            </a:avLst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grpSp>
        <p:nvGrpSpPr>
          <p:cNvPr id="45073" name="Group 17"/>
          <p:cNvGrpSpPr>
            <a:grpSpLocks/>
          </p:cNvGrpSpPr>
          <p:nvPr/>
        </p:nvGrpSpPr>
        <p:grpSpPr bwMode="auto">
          <a:xfrm>
            <a:off x="4787900" y="1268413"/>
            <a:ext cx="1006475" cy="431800"/>
            <a:chOff x="0" y="0"/>
            <a:chExt cx="634" cy="272"/>
          </a:xfrm>
        </p:grpSpPr>
        <p:sp>
          <p:nvSpPr>
            <p:cNvPr id="45074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317" cy="272"/>
            </a:xfrm>
            <a:prstGeom prst="smileyFace">
              <a:avLst>
                <a:gd name="adj" fmla="val -4653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75" name="AutoShape 19"/>
            <p:cNvSpPr>
              <a:spLocks noChangeArrowheads="1"/>
            </p:cNvSpPr>
            <p:nvPr/>
          </p:nvSpPr>
          <p:spPr bwMode="auto">
            <a:xfrm>
              <a:off x="317" y="0"/>
              <a:ext cx="317" cy="272"/>
            </a:xfrm>
            <a:prstGeom prst="smileyFace">
              <a:avLst>
                <a:gd name="adj" fmla="val -4653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76" name="AutoShape 20"/>
          <p:cNvSpPr>
            <a:spLocks noChangeArrowheads="1"/>
          </p:cNvSpPr>
          <p:nvPr/>
        </p:nvSpPr>
        <p:spPr bwMode="auto">
          <a:xfrm>
            <a:off x="5003800" y="3429000"/>
            <a:ext cx="431800" cy="431800"/>
          </a:xfrm>
          <a:prstGeom prst="smileyFace">
            <a:avLst>
              <a:gd name="adj" fmla="val -4653"/>
            </a:avLst>
          </a:prstGeom>
          <a:solidFill>
            <a:schemeClr val="bg1"/>
          </a:solidFill>
          <a:ln w="254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grpSp>
        <p:nvGrpSpPr>
          <p:cNvPr id="45077" name="Group 21"/>
          <p:cNvGrpSpPr>
            <a:grpSpLocks/>
          </p:cNvGrpSpPr>
          <p:nvPr/>
        </p:nvGrpSpPr>
        <p:grpSpPr bwMode="auto">
          <a:xfrm>
            <a:off x="3924300" y="5734050"/>
            <a:ext cx="865188" cy="431800"/>
            <a:chOff x="0" y="0"/>
            <a:chExt cx="545" cy="272"/>
          </a:xfrm>
        </p:grpSpPr>
        <p:sp>
          <p:nvSpPr>
            <p:cNvPr id="45078" name="AutoShape 22"/>
            <p:cNvSpPr>
              <a:spLocks noChangeArrowheads="1"/>
            </p:cNvSpPr>
            <p:nvPr/>
          </p:nvSpPr>
          <p:spPr bwMode="auto">
            <a:xfrm>
              <a:off x="273" y="0"/>
              <a:ext cx="272" cy="27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79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272" cy="272"/>
            </a:xfrm>
            <a:prstGeom prst="smileyFace">
              <a:avLst>
                <a:gd name="adj" fmla="val 4653"/>
              </a:avLst>
            </a:prstGeom>
            <a:solidFill>
              <a:schemeClr val="bg1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80" name="AutoShape 24"/>
          <p:cNvSpPr>
            <a:spLocks noChangeArrowheads="1"/>
          </p:cNvSpPr>
          <p:nvPr/>
        </p:nvSpPr>
        <p:spPr bwMode="auto">
          <a:xfrm>
            <a:off x="3635375" y="4581525"/>
            <a:ext cx="503238" cy="4318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  <p:bldP spid="45061" grpId="0" autoUpdateAnimBg="0"/>
      <p:bldP spid="45062" grpId="0" autoUpdateAnimBg="0"/>
      <p:bldP spid="45063" grpId="0" autoUpdateAnimBg="0"/>
      <p:bldP spid="45064" grpId="0" autoUpdateAnimBg="0"/>
      <p:bldP spid="45065" grpId="0" autoUpdateAnimBg="0"/>
      <p:bldP spid="45066" grpId="0" autoUpdateAnimBg="0"/>
      <p:bldP spid="45067" grpId="0" autoUpdateAnimBg="0"/>
      <p:bldP spid="45068" grpId="0" autoUpdateAnimBg="0"/>
      <p:bldP spid="45069" grpId="0" autoUpdateAnimBg="0"/>
      <p:bldP spid="45070" grpId="0" autoUpdateAnimBg="0"/>
      <p:bldP spid="45071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23850" y="1196975"/>
            <a:ext cx="8353425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sz="3200" b="1">
                <a:latin typeface="Times New Roman" pitchFamily="18" charset="0"/>
              </a:rPr>
              <a:t>1. </a:t>
            </a:r>
            <a:r>
              <a:rPr lang="zh-CN" altLang="en-US" sz="3200" b="1">
                <a:latin typeface="Times New Roman" pitchFamily="18" charset="0"/>
              </a:rPr>
              <a:t>你觉得肥皂剧怎么样</a:t>
            </a:r>
            <a:r>
              <a:rPr lang="en-US" sz="3200" b="1">
                <a:latin typeface="Times New Roman" pitchFamily="18" charset="0"/>
              </a:rPr>
              <a:t>? </a:t>
            </a:r>
            <a:r>
              <a:rPr lang="zh-CN" altLang="en-US" sz="3200" b="1">
                <a:latin typeface="Times New Roman" pitchFamily="18" charset="0"/>
              </a:rPr>
              <a:t>我受不了。</a:t>
            </a:r>
          </a:p>
          <a:p>
            <a:pPr eaLnBrk="1" hangingPunct="1">
              <a:spcBef>
                <a:spcPct val="3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latin typeface="Times New Roman" pitchFamily="18" charset="0"/>
              </a:rPr>
              <a:t>________ do you ______ ___ _____ ______?  </a:t>
            </a:r>
          </a:p>
          <a:p>
            <a:pPr eaLnBrk="1" hangingPunct="1">
              <a:spcBef>
                <a:spcPct val="30000"/>
              </a:spcBef>
            </a:pPr>
            <a:r>
              <a:rPr lang="en-US" sz="3200" b="1">
                <a:latin typeface="Times New Roman" pitchFamily="18" charset="0"/>
              </a:rPr>
              <a:t>    I ______ ________ _______.</a:t>
            </a:r>
          </a:p>
          <a:p>
            <a:pPr eaLnBrk="1" hangingPunct="1">
              <a:spcBef>
                <a:spcPct val="30000"/>
              </a:spcBef>
            </a:pPr>
            <a:r>
              <a:rPr lang="en-US" sz="3200" b="1">
                <a:latin typeface="Times New Roman" pitchFamily="18" charset="0"/>
              </a:rPr>
              <a:t>2. </a:t>
            </a:r>
            <a:r>
              <a:rPr lang="zh-CN" altLang="en-US" sz="3200" b="1">
                <a:latin typeface="Times New Roman" pitchFamily="18" charset="0"/>
              </a:rPr>
              <a:t>他不喜欢情景喜剧。</a:t>
            </a:r>
          </a:p>
          <a:p>
            <a:pPr eaLnBrk="1" hangingPunct="1">
              <a:spcBef>
                <a:spcPct val="3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latin typeface="Times New Roman" pitchFamily="18" charset="0"/>
              </a:rPr>
              <a:t>He _______ _____ _______.</a:t>
            </a:r>
          </a:p>
          <a:p>
            <a:pPr eaLnBrk="1" hangingPunct="1">
              <a:spcBef>
                <a:spcPct val="30000"/>
              </a:spcBef>
            </a:pPr>
            <a:r>
              <a:rPr lang="en-US" sz="3200" b="1">
                <a:latin typeface="Times New Roman" pitchFamily="18" charset="0"/>
              </a:rPr>
              <a:t>3. Tina</a:t>
            </a:r>
            <a:r>
              <a:rPr lang="zh-CN" altLang="en-US" sz="3200" b="1">
                <a:latin typeface="Times New Roman" pitchFamily="18" charset="0"/>
              </a:rPr>
              <a:t>对运动节目不在乎。</a:t>
            </a:r>
          </a:p>
          <a:p>
            <a:pPr eaLnBrk="1" hangingPunct="1">
              <a:spcBef>
                <a:spcPct val="3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latin typeface="Times New Roman" pitchFamily="18" charset="0"/>
              </a:rPr>
              <a:t>Tina _______ ______ ______ ______.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042988" y="1773238"/>
            <a:ext cx="15827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What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779838" y="1773238"/>
            <a:ext cx="4535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think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of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soap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operas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187450" y="2420938"/>
            <a:ext cx="4681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can’t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them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331913" y="3644900"/>
            <a:ext cx="47513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 doesn’t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like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sitcoms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692275" y="4868863"/>
            <a:ext cx="5616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doesn’t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mind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sports</a:t>
            </a:r>
            <a:r>
              <a:rPr 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shows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2987675" y="404813"/>
            <a:ext cx="2663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000099"/>
                </a:solidFill>
                <a:latin typeface="Times New Roman" pitchFamily="18" charset="0"/>
              </a:rPr>
              <a:t>Ⅱ. </a:t>
            </a:r>
            <a:r>
              <a:rPr lang="zh-CN" altLang="en-US" sz="4000" b="1">
                <a:solidFill>
                  <a:srgbClr val="000099"/>
                </a:solidFill>
                <a:latin typeface="Times New Roman" pitchFamily="18" charset="0"/>
              </a:rPr>
              <a:t>中译英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utoUpdateAnimBg="0"/>
      <p:bldP spid="46084" grpId="0" autoUpdateAnimBg="0"/>
      <p:bldP spid="46085" grpId="0" autoUpdateAnimBg="0"/>
      <p:bldP spid="46086" grpId="0" autoUpdateAnimBg="0"/>
      <p:bldP spid="4608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250825" y="765175"/>
            <a:ext cx="864235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4. Tony</a:t>
            </a:r>
            <a:r>
              <a:rPr lang="zh-CN" altLang="en-US" sz="3200" b="1">
                <a:latin typeface="Times New Roman" pitchFamily="18" charset="0"/>
              </a:rPr>
              <a:t>认为谈话节目怎么样</a:t>
            </a:r>
            <a:r>
              <a:rPr lang="en-US" sz="3200" b="1">
                <a:latin typeface="Times New Roman" pitchFamily="18" charset="0"/>
              </a:rPr>
              <a:t>?  </a:t>
            </a:r>
            <a:r>
              <a:rPr lang="zh-CN" altLang="en-US" sz="3200" b="1">
                <a:latin typeface="Times New Roman" pitchFamily="18" charset="0"/>
              </a:rPr>
              <a:t>他很喜爱它。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latin typeface="Times New Roman" pitchFamily="18" charset="0"/>
              </a:rPr>
              <a:t>--What ______Tony think of _____  _____?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    -- He ________ it.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5. </a:t>
            </a:r>
            <a:r>
              <a:rPr lang="zh-CN" altLang="en-US" sz="3200" b="1">
                <a:latin typeface="Times New Roman" pitchFamily="18" charset="0"/>
              </a:rPr>
              <a:t>我哥哥喜欢体育世界而我姐姐喜欢情景喜剧。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sz="3200" b="1">
                <a:latin typeface="Times New Roman" pitchFamily="18" charset="0"/>
              </a:rPr>
              <a:t>My brother ______ Sports World _______ my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    sister likes ________</a:t>
            </a:r>
            <a:r>
              <a:rPr lang="zh-CN" altLang="en-US" sz="3200" b="1">
                <a:latin typeface="Times New Roman" pitchFamily="18" charset="0"/>
              </a:rPr>
              <a:t>．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195513" y="1484313"/>
            <a:ext cx="1079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does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795963" y="1484313"/>
            <a:ext cx="2376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talk     show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051050" y="2205038"/>
            <a:ext cx="1152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loves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916238" y="3644900"/>
            <a:ext cx="1150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likes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6732588" y="3644900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while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2771775" y="4365625"/>
            <a:ext cx="14398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sitcom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autoUpdateAnimBg="0"/>
      <p:bldP spid="47109" grpId="0" autoUpdateAnimBg="0"/>
      <p:bldP spid="47110" grpId="0" autoUpdateAnimBg="0"/>
      <p:bldP spid="47111" grpId="0" autoUpdateAnimBg="0"/>
      <p:bldP spid="47112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381000" y="914400"/>
            <a:ext cx="8208963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</a:rPr>
              <a:t>6. </a:t>
            </a:r>
            <a:r>
              <a:rPr lang="zh-CN" altLang="en-US" sz="3200" b="1">
                <a:latin typeface="Times New Roman" pitchFamily="18" charset="0"/>
              </a:rPr>
              <a:t>你认为这条裙怎么样</a:t>
            </a:r>
            <a:r>
              <a:rPr lang="en-US" sz="3200" b="1">
                <a:latin typeface="Times New Roman" pitchFamily="18" charset="0"/>
              </a:rPr>
              <a:t>?  </a:t>
            </a:r>
            <a:r>
              <a:rPr lang="zh-CN" altLang="en-US" sz="3200" b="1">
                <a:latin typeface="Times New Roman" pitchFamily="18" charset="0"/>
              </a:rPr>
              <a:t>我无法忍受它的颜色。</a:t>
            </a:r>
          </a:p>
          <a:p>
            <a:pPr eaLnBrk="1" hangingPunct="1"/>
            <a:endParaRPr lang="zh-CN" altLang="en-US" sz="3200" b="1">
              <a:latin typeface="Times New Roman" pitchFamily="18" charset="0"/>
            </a:endParaRPr>
          </a:p>
          <a:p>
            <a:pPr eaLnBrk="1" hangingPunct="1"/>
            <a:endParaRPr lang="zh-CN" altLang="en-US" sz="3200" b="1">
              <a:latin typeface="Times New Roman" pitchFamily="18" charset="0"/>
            </a:endParaRPr>
          </a:p>
          <a:p>
            <a:pPr eaLnBrk="1" hangingPunct="1"/>
            <a:endParaRPr lang="zh-CN" altLang="en-US" sz="3200" b="1">
              <a:latin typeface="Times New Roman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sz="3200" b="1">
                <a:latin typeface="Times New Roman" pitchFamily="18" charset="0"/>
              </a:rPr>
              <a:t>7. </a:t>
            </a:r>
            <a:r>
              <a:rPr lang="zh-CN" altLang="en-US" sz="3200" b="1">
                <a:latin typeface="Times New Roman" pitchFamily="18" charset="0"/>
              </a:rPr>
              <a:t>你妈妈喜欢访谈节目吗</a:t>
            </a:r>
            <a:r>
              <a:rPr lang="en-US" sz="3200" b="1">
                <a:latin typeface="Times New Roman" pitchFamily="18" charset="0"/>
              </a:rPr>
              <a:t>?</a:t>
            </a:r>
          </a:p>
          <a:p>
            <a:pPr eaLnBrk="1" hangingPunct="1">
              <a:lnSpc>
                <a:spcPct val="140000"/>
              </a:lnSpc>
            </a:pPr>
            <a:r>
              <a:rPr lang="en-US" sz="3200" b="1">
                <a:latin typeface="Times New Roman" pitchFamily="18" charset="0"/>
              </a:rPr>
              <a:t>    </a:t>
            </a:r>
            <a:r>
              <a:rPr lang="zh-CN" altLang="en-US" sz="3200" b="1">
                <a:latin typeface="Times New Roman" pitchFamily="18" charset="0"/>
              </a:rPr>
              <a:t>非常喜欢</a:t>
            </a:r>
            <a:r>
              <a:rPr lang="en-US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因为她认为它们很有趣。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838200" y="1524000"/>
            <a:ext cx="60706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--What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do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you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think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of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this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skirt?</a:t>
            </a:r>
          </a:p>
          <a:p>
            <a:pPr eaLnBrk="1" hangingPunct="1">
              <a:lnSpc>
                <a:spcPct val="13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--I can’t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stand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its</a:t>
            </a:r>
            <a:r>
              <a:rPr 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color.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685800" y="4267200"/>
            <a:ext cx="7704138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1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--Does your mother like talk shows? </a:t>
            </a:r>
          </a:p>
          <a:p>
            <a:pPr eaLnBrk="1" hangingPunct="1">
              <a:lnSpc>
                <a:spcPct val="130000"/>
              </a:lnSpc>
              <a:spcBef>
                <a:spcPct val="1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--Yes, she does. She thinks they’re interesting.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utoUpdateAnimBg="0"/>
      <p:bldP spid="48132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duotone>
              <a:srgbClr val="FFFFFF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49154" name="WordArt 2"/>
          <p:cNvSpPr>
            <a:spLocks noChangeArrowheads="1" noChangeShapeType="1"/>
          </p:cNvSpPr>
          <p:nvPr/>
        </p:nvSpPr>
        <p:spPr bwMode="auto">
          <a:xfrm>
            <a:off x="2058988" y="2286000"/>
            <a:ext cx="4876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dalus"/>
                <a:cs typeface="Andalus"/>
              </a:rPr>
              <a:t>Period 3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ndalus"/>
              <a:cs typeface="Andalus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752600" y="4343400"/>
            <a:ext cx="589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chemeClr val="accent2"/>
                </a:solidFill>
              </a:rPr>
              <a:t>Grammar Focus(3a----3c)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graphicFrame>
        <p:nvGraphicFramePr>
          <p:cNvPr id="50178" name="Group 2"/>
          <p:cNvGraphicFramePr>
            <a:graphicFrameLocks noGrp="1"/>
          </p:cNvGraphicFramePr>
          <p:nvPr/>
        </p:nvGraphicFramePr>
        <p:xfrm>
          <a:off x="0" y="685800"/>
          <a:ext cx="9144000" cy="6005513"/>
        </p:xfrm>
        <a:graphic>
          <a:graphicData uri="http://schemas.openxmlformats.org/drawingml/2006/table">
            <a:tbl>
              <a:tblPr/>
              <a:tblGrid>
                <a:gridCol w="3968750"/>
                <a:gridCol w="517525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Do you want to watch the news?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Yes, I do./ no, I don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t.</a:t>
                      </a:r>
                      <a:endParaRPr kumimoji="0" 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What do you plan to watch tonight?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I plan to watch Days of Our Past.</a:t>
                      </a:r>
                      <a:endParaRPr kumimoji="0" 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What can you expect to learn from sitcoms?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You can learn some great jokes.</a:t>
                      </a:r>
                      <a:endParaRPr kumimoji="0" 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463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Why do you like watching the news?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Because I hope to find out what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s going on around the world.</a:t>
                      </a:r>
                      <a:endParaRPr kumimoji="0" 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46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What do you think of talk shows?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I don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ea typeface="微软雅黑" pitchFamily="34" charset="-122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t mind them. / I can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ea typeface="微软雅黑" pitchFamily="34" charset="-122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30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t stand them./ I love watching them.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50198" name="Oval 22"/>
          <p:cNvSpPr>
            <a:spLocks noChangeArrowheads="1"/>
          </p:cNvSpPr>
          <p:nvPr/>
        </p:nvSpPr>
        <p:spPr bwMode="auto">
          <a:xfrm>
            <a:off x="3352800" y="0"/>
            <a:ext cx="2590800" cy="685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Grammar Focus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51202" name="Rectangle 5"/>
          <p:cNvSpPr>
            <a:spLocks noChangeArrowheads="1"/>
          </p:cNvSpPr>
          <p:nvPr/>
        </p:nvSpPr>
        <p:spPr bwMode="auto">
          <a:xfrm>
            <a:off x="457200" y="2057400"/>
            <a:ext cx="83820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4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A: What do you plan to watch on TV tonight?</a:t>
            </a:r>
            <a:endParaRPr lang="en-US" sz="3200" b="1">
              <a:latin typeface="Times New Roman" pitchFamily="18" charset="0"/>
            </a:endParaRPr>
          </a:p>
          <a:p>
            <a:pPr eaLnBrk="0" hangingPunct="0">
              <a:lnSpc>
                <a:spcPct val="14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B: I hope to 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, but I also want </a:t>
            </a:r>
          </a:p>
          <a:p>
            <a:pPr eaLnBrk="0" hangingPunct="0">
              <a:lnSpc>
                <a:spcPct val="14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  to 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>
              <a:lnSpc>
                <a:spcPct val="14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How about you? Do you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a talk show or  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b="1">
              <a:latin typeface="Times New Roman" pitchFamily="18" charset="0"/>
            </a:endParaRPr>
          </a:p>
          <a:p>
            <a:pPr eaLnBrk="0" hangingPunct="0">
              <a:lnSpc>
                <a:spcPct val="14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A: Oh, I want to </a:t>
            </a: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533400" y="609600"/>
            <a:ext cx="8305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3a Make a conversation and then practice it   </a:t>
            </a:r>
          </a:p>
          <a:p>
            <a:pPr eaLnBrk="1" hangingPunct="1">
              <a:lnSpc>
                <a:spcPct val="125000"/>
              </a:lnSpc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with a partner.</a:t>
            </a:r>
            <a:endParaRPr lang="en-US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1204" name="Text Box 7"/>
          <p:cNvSpPr txBox="1">
            <a:spLocks noChangeArrowheads="1"/>
          </p:cNvSpPr>
          <p:nvPr/>
        </p:nvSpPr>
        <p:spPr bwMode="auto">
          <a:xfrm>
            <a:off x="2590800" y="2895600"/>
            <a:ext cx="24526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 sitcom</a:t>
            </a:r>
          </a:p>
        </p:txBody>
      </p:sp>
      <p:sp>
        <p:nvSpPr>
          <p:cNvPr id="51205" name="Text Box 8"/>
          <p:cNvSpPr txBox="1">
            <a:spLocks noChangeArrowheads="1"/>
          </p:cNvSpPr>
          <p:nvPr/>
        </p:nvSpPr>
        <p:spPr bwMode="auto">
          <a:xfrm>
            <a:off x="1828800" y="3581400"/>
            <a:ext cx="22844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  news</a:t>
            </a:r>
          </a:p>
        </p:txBody>
      </p:sp>
      <p:sp>
        <p:nvSpPr>
          <p:cNvPr id="51206" name="Text Box 9"/>
          <p:cNvSpPr txBox="1">
            <a:spLocks noChangeArrowheads="1"/>
          </p:cNvSpPr>
          <p:nvPr/>
        </p:nvSpPr>
        <p:spPr bwMode="auto">
          <a:xfrm>
            <a:off x="4800600" y="4191000"/>
            <a:ext cx="2620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want to watch</a:t>
            </a:r>
          </a:p>
        </p:txBody>
      </p:sp>
      <p:sp>
        <p:nvSpPr>
          <p:cNvPr id="51207" name="Text Box 10"/>
          <p:cNvSpPr txBox="1">
            <a:spLocks noChangeArrowheads="1"/>
          </p:cNvSpPr>
          <p:nvPr/>
        </p:nvSpPr>
        <p:spPr bwMode="auto">
          <a:xfrm>
            <a:off x="2057400" y="4876800"/>
            <a:ext cx="2159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talent show</a:t>
            </a:r>
          </a:p>
        </p:txBody>
      </p:sp>
      <p:sp>
        <p:nvSpPr>
          <p:cNvPr id="51208" name="Text Box 11"/>
          <p:cNvSpPr txBox="1">
            <a:spLocks noChangeArrowheads="1"/>
          </p:cNvSpPr>
          <p:nvPr/>
        </p:nvSpPr>
        <p:spPr bwMode="auto">
          <a:xfrm>
            <a:off x="3810000" y="5562600"/>
            <a:ext cx="3298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 talent show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5222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5943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533400" y="366713"/>
            <a:ext cx="8077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3b Answer these questions. Give answers that</a:t>
            </a:r>
          </a:p>
          <a:p>
            <a:pPr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are true for you.</a:t>
            </a:r>
          </a:p>
        </p:txBody>
      </p:sp>
      <p:sp>
        <p:nvSpPr>
          <p:cNvPr id="52228" name="Rectangle 8"/>
          <p:cNvSpPr>
            <a:spLocks noChangeArrowheads="1"/>
          </p:cNvSpPr>
          <p:nvPr/>
        </p:nvSpPr>
        <p:spPr bwMode="auto">
          <a:xfrm>
            <a:off x="990600" y="1698625"/>
            <a:ext cx="5029200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AutoNum type="arabicPeriod"/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What do you think of   </a:t>
            </a:r>
          </a:p>
          <a:p>
            <a:pPr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game shows?</a:t>
            </a:r>
            <a:endParaRPr lang="en-US" sz="3200" b="1"/>
          </a:p>
          <a:p>
            <a:pPr eaLnBrk="0" hangingPunct="0"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2. What comedy shows do  </a:t>
            </a:r>
          </a:p>
          <a:p>
            <a:pPr eaLnBrk="0" hangingPunct="0"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you like to watch?</a:t>
            </a:r>
            <a:endParaRPr lang="en-US" sz="3200" b="1"/>
          </a:p>
          <a:p>
            <a:pPr eaLnBrk="0" hangingPunct="0"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3. Do you plan to watch a </a:t>
            </a:r>
          </a:p>
          <a:p>
            <a:pPr eaLnBrk="0" hangingPunct="0"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sports show tonight?</a:t>
            </a:r>
            <a:endParaRPr lang="en-US" sz="3200" b="1"/>
          </a:p>
          <a:p>
            <a:pPr eaLnBrk="0" hangingPunct="0"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4. What can you expect to  </a:t>
            </a:r>
          </a:p>
          <a:p>
            <a:pPr eaLnBrk="0" hangingPunct="0">
              <a:lnSpc>
                <a:spcPct val="120000"/>
              </a:lnSpc>
              <a:tabLst>
                <a:tab pos="495300" algn="l"/>
                <a:tab pos="5273675" algn="r"/>
              </a:tabLst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    learn from the news?</a:t>
            </a:r>
          </a:p>
        </p:txBody>
      </p:sp>
      <p:pic>
        <p:nvPicPr>
          <p:cNvPr id="52229" name="Picture 11" descr="A-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143000"/>
            <a:ext cx="2895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53250" name="Picture 71" descr="A-3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33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Rectangle 5"/>
          <p:cNvSpPr>
            <a:spLocks noChangeArrowheads="1"/>
          </p:cNvSpPr>
          <p:nvPr/>
        </p:nvSpPr>
        <p:spPr bwMode="auto">
          <a:xfrm>
            <a:off x="381000" y="457200"/>
            <a:ext cx="7848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3c Ask your classmates questions and </a:t>
            </a:r>
          </a:p>
          <a:p>
            <a:pPr>
              <a:tabLst>
                <a:tab pos="495300" algn="l"/>
                <a:tab pos="5273675" algn="r"/>
              </a:tabLst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write their names in the chart.</a:t>
            </a:r>
            <a:endParaRPr lang="en-US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graphicFrame>
        <p:nvGraphicFramePr>
          <p:cNvPr id="53252" name="Group 4"/>
          <p:cNvGraphicFramePr>
            <a:graphicFrameLocks noGrp="1"/>
          </p:cNvGraphicFramePr>
          <p:nvPr/>
        </p:nvGraphicFramePr>
        <p:xfrm>
          <a:off x="304800" y="1828800"/>
          <a:ext cx="8610600" cy="4572000"/>
        </p:xfrm>
        <a:graphic>
          <a:graphicData uri="http://schemas.openxmlformats.org/drawingml/2006/table">
            <a:tbl>
              <a:tblPr/>
              <a:tblGrid>
                <a:gridCol w="5473700"/>
                <a:gridCol w="31369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Find someone who…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Students’ names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wants to watch a movie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hopes to watch a sitcom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expects to watch the news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plans to watch a sports show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never wants to watch a game show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276600" y="5562600"/>
            <a:ext cx="25177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400" b="1">
                <a:solidFill>
                  <a:srgbClr val="000099"/>
                </a:solidFill>
                <a:latin typeface="Times New Roman" pitchFamily="18" charset="0"/>
              </a:rPr>
              <a:t>talk</a:t>
            </a:r>
            <a:r>
              <a:rPr lang="en-US" sz="6000">
                <a:latin typeface="Times New Roman" pitchFamily="18" charset="0"/>
              </a:rPr>
              <a:t> </a:t>
            </a:r>
            <a:r>
              <a:rPr lang="en-US" sz="4400" b="1">
                <a:solidFill>
                  <a:srgbClr val="000099"/>
                </a:solidFill>
                <a:latin typeface="Times New Roman" pitchFamily="18" charset="0"/>
              </a:rPr>
              <a:t>show</a:t>
            </a:r>
          </a:p>
        </p:txBody>
      </p:sp>
      <p:pic>
        <p:nvPicPr>
          <p:cNvPr id="8196" name="Picture 4" descr="getCAFW95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41148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getCAC7UW3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05000"/>
            <a:ext cx="42862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pPr algn="ctr"/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Exercises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371600" y="1219200"/>
            <a:ext cx="7445375" cy="491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/>
              <a:t> 按要求改写句子。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Mary loves her skirt </a:t>
            </a:r>
            <a:r>
              <a:rPr lang="zh-CN" altLang="en-US" sz="2400" u="sng"/>
              <a:t>very much</a:t>
            </a:r>
            <a:r>
              <a:rPr lang="zh-CN" altLang="en-US" sz="2400"/>
              <a:t>.(对划线部分提问)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_____ _____ Mary _____ _____ her skirt?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Mike is a boy of twelve.(改为同义句)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Mike is a __________ boy.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Why not have a party?(改为同义句)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_____ _____ _____ a party?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What do you think of the pen?(改为同义句)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_____ do you _____ the pen?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I think this picture is </a:t>
            </a:r>
            <a:r>
              <a:rPr lang="zh-CN" altLang="en-US" sz="2400" u="sng"/>
              <a:t>beautiful</a:t>
            </a:r>
            <a:r>
              <a:rPr lang="zh-CN" altLang="en-US" sz="2400"/>
              <a:t>.(对划线部分提问)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What _____ you _____ _____ this picture?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447800" y="21336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What    do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191000" y="21336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think   of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667000" y="2971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12-year-old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1600200" y="3810000"/>
            <a:ext cx="274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Why   don't  you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14478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How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3505200" y="48006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like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209800" y="56388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 do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886200" y="56388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think   of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utoUpdateAnimBg="0"/>
      <p:bldP spid="54277" grpId="0" bldLvl="0" autoUpdateAnimBg="0"/>
      <p:bldP spid="54278" grpId="0" bldLvl="0" autoUpdateAnimBg="0"/>
      <p:bldP spid="54279" grpId="0" bldLvl="0" autoUpdateAnimBg="0"/>
      <p:bldP spid="54280" grpId="0" bldLvl="0" autoUpdateAnimBg="0"/>
      <p:bldP spid="54281" grpId="0" bldLvl="0" autoUpdateAnimBg="0"/>
      <p:bldP spid="54282" grpId="0" bldLvl="0" autoUpdateAnimBg="0"/>
      <p:bldP spid="54283" grpId="0" bldLvl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55298" name="WordArt 4"/>
          <p:cNvSpPr>
            <a:spLocks noChangeArrowheads="1" noChangeShapeType="1" noTextEdit="1"/>
          </p:cNvSpPr>
          <p:nvPr/>
        </p:nvSpPr>
        <p:spPr bwMode="auto">
          <a:xfrm>
            <a:off x="1676400" y="2438400"/>
            <a:ext cx="6248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华文行楷"/>
                <a:ea typeface="华文行楷"/>
              </a:rPr>
              <a:t>Thank You!</a:t>
            </a:r>
            <a:endParaRPr lang="zh-CN" altLang="en-US" sz="360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FF9900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9218" name="Picture 2" descr="200902061231036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5588"/>
            <a:ext cx="37766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352800" y="5334000"/>
            <a:ext cx="439261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cartoon</a:t>
            </a:r>
          </a:p>
        </p:txBody>
      </p:sp>
      <p:pic>
        <p:nvPicPr>
          <p:cNvPr id="9220" name="Picture 4" descr="mlsd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4257675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pic>
        <p:nvPicPr>
          <p:cNvPr id="10242" name="Picture 2" descr="U2675P6T12D4602288F44DT2009092402153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4648200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48000" y="5486400"/>
            <a:ext cx="3378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sports</a:t>
            </a:r>
            <a:r>
              <a:rPr lang="en-US" sz="5000">
                <a:latin typeface="Times New Roman" pitchFamily="18" charset="0"/>
              </a:rPr>
              <a:t> </a:t>
            </a:r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show</a:t>
            </a:r>
          </a:p>
        </p:txBody>
      </p:sp>
      <p:pic>
        <p:nvPicPr>
          <p:cNvPr id="10244" name="Picture 4" descr="nb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447800"/>
            <a:ext cx="32766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771775" y="4941888"/>
            <a:ext cx="31305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soap</a:t>
            </a:r>
            <a:r>
              <a:rPr lang="en-US" sz="50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opera</a:t>
            </a: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  <p:pic>
        <p:nvPicPr>
          <p:cNvPr id="11268" name="Picture 4" descr="getCA3UO2X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860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getCAC44FB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00200"/>
            <a:ext cx="465772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Dazhou Foreign Language School  Echo Wang</a:t>
            </a:r>
            <a:endParaRPr lang="en-US" altLang="zh-CN"/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900113" y="5157788"/>
            <a:ext cx="194786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5000" b="1">
                <a:solidFill>
                  <a:srgbClr val="000099"/>
                </a:solidFill>
                <a:latin typeface="Times New Roman" pitchFamily="18" charset="0"/>
              </a:rPr>
              <a:t>sitcom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843213" y="5157788"/>
            <a:ext cx="60833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5000" b="1">
                <a:latin typeface="Times New Roman" pitchFamily="18" charset="0"/>
              </a:rPr>
              <a:t>=</a:t>
            </a:r>
            <a:r>
              <a:rPr lang="en-US" sz="5000" b="1"/>
              <a:t> </a:t>
            </a:r>
            <a:r>
              <a:rPr lang="en-US" sz="5000" b="1">
                <a:solidFill>
                  <a:srgbClr val="FF0000"/>
                </a:solidFill>
                <a:latin typeface="Times New Roman" pitchFamily="18" charset="0"/>
              </a:rPr>
              <a:t>situation</a:t>
            </a:r>
            <a:r>
              <a:rPr lang="en-US" sz="5000" b="1">
                <a:solidFill>
                  <a:srgbClr val="FF0000"/>
                </a:solidFill>
              </a:rPr>
              <a:t>  </a:t>
            </a:r>
            <a:r>
              <a:rPr lang="en-US" sz="5000" b="1">
                <a:solidFill>
                  <a:srgbClr val="FF0000"/>
                </a:solidFill>
                <a:latin typeface="Times New Roman" pitchFamily="18" charset="0"/>
              </a:rPr>
              <a:t>comedies</a:t>
            </a:r>
            <a:r>
              <a:rPr lang="en-US" sz="5000"/>
              <a:t> 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991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000" b="1">
                <a:solidFill>
                  <a:srgbClr val="CC0000"/>
                </a:solidFill>
              </a:rPr>
              <a:t>What kind of  TV show  is it?</a:t>
            </a:r>
          </a:p>
        </p:txBody>
      </p:sp>
      <p:pic>
        <p:nvPicPr>
          <p:cNvPr id="12293" name="Picture 5" descr="getCANG3UH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4495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getCA2W61Y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2" b="11176"/>
          <a:stretch>
            <a:fillRect/>
          </a:stretch>
        </p:blipFill>
        <p:spPr bwMode="auto">
          <a:xfrm>
            <a:off x="5029200" y="1447800"/>
            <a:ext cx="3722688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</p:bldLst>
  </p:timing>
</p:sld>
</file>

<file path=ppt/theme/theme1.xml><?xml version="1.0" encoding="utf-8"?>
<a:theme xmlns:a="http://schemas.openxmlformats.org/drawingml/2006/main" name="唯美图片模板">
  <a:themeElements>
    <a:clrScheme name="唯美图片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唯美图片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唯美图片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唯美图片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唯美图片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唯美图片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唯美图片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唯美图片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唯美图片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唯美图片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唯美图片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唯美图片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唯美图片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唯美图片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157255288</TotalTime>
  <Pages>0</Pages>
  <Words>2827</Words>
  <Characters>0</Characters>
  <Application>Microsoft Office PowerPoint</Application>
  <DocSecurity>0</DocSecurity>
  <PresentationFormat>全屏显示(4:3)</PresentationFormat>
  <Lines>0</Lines>
  <Paragraphs>456</Paragraphs>
  <Slides>51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Arial</vt:lpstr>
      <vt:lpstr>宋体</vt:lpstr>
      <vt:lpstr>微软雅黑</vt:lpstr>
      <vt:lpstr>Times New Roman</vt:lpstr>
      <vt:lpstr>MS PGothic</vt:lpstr>
      <vt:lpstr>楷体_GB2312</vt:lpstr>
      <vt:lpstr>Andalus</vt:lpstr>
      <vt:lpstr>唯美图片模板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Exercises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Tapescripts</vt:lpstr>
      <vt:lpstr>PowerPoint 演示文稿</vt:lpstr>
      <vt:lpstr>Read the coversation and answer the questions.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Exercises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Echo Wang</dc:creator>
  <cp:keywords/>
  <cp:lastModifiedBy>user</cp:lastModifiedBy>
  <cp:revision>27</cp:revision>
  <cp:lastPrinted>1899-12-30T00:00:00Z</cp:lastPrinted>
  <dcterms:created xsi:type="dcterms:W3CDTF">2013-08-30T08:40:33Z</dcterms:created>
  <dcterms:modified xsi:type="dcterms:W3CDTF">2015-08-12T06:38:49Z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